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82" r:id="rId2"/>
    <p:sldMasterId id="2147483696" r:id="rId3"/>
    <p:sldMasterId id="2147483738" r:id="rId4"/>
    <p:sldMasterId id="2147483752" r:id="rId5"/>
  </p:sldMasterIdLst>
  <p:notesMasterIdLst>
    <p:notesMasterId r:id="rId43"/>
  </p:notesMasterIdLst>
  <p:handoutMasterIdLst>
    <p:handoutMasterId r:id="rId44"/>
  </p:handoutMasterIdLst>
  <p:sldIdLst>
    <p:sldId id="707" r:id="rId6"/>
    <p:sldId id="885" r:id="rId7"/>
    <p:sldId id="915" r:id="rId8"/>
    <p:sldId id="916" r:id="rId9"/>
    <p:sldId id="917" r:id="rId10"/>
    <p:sldId id="920" r:id="rId11"/>
    <p:sldId id="921" r:id="rId12"/>
    <p:sldId id="918" r:id="rId13"/>
    <p:sldId id="923" r:id="rId14"/>
    <p:sldId id="922" r:id="rId15"/>
    <p:sldId id="906" r:id="rId16"/>
    <p:sldId id="888" r:id="rId17"/>
    <p:sldId id="889" r:id="rId18"/>
    <p:sldId id="891" r:id="rId19"/>
    <p:sldId id="884" r:id="rId20"/>
    <p:sldId id="892" r:id="rId21"/>
    <p:sldId id="924" r:id="rId22"/>
    <p:sldId id="925" r:id="rId23"/>
    <p:sldId id="934" r:id="rId24"/>
    <p:sldId id="926" r:id="rId25"/>
    <p:sldId id="893" r:id="rId26"/>
    <p:sldId id="894" r:id="rId27"/>
    <p:sldId id="904" r:id="rId28"/>
    <p:sldId id="928" r:id="rId29"/>
    <p:sldId id="931" r:id="rId30"/>
    <p:sldId id="930" r:id="rId31"/>
    <p:sldId id="935" r:id="rId32"/>
    <p:sldId id="896" r:id="rId33"/>
    <p:sldId id="897" r:id="rId34"/>
    <p:sldId id="898" r:id="rId35"/>
    <p:sldId id="899" r:id="rId36"/>
    <p:sldId id="905" r:id="rId37"/>
    <p:sldId id="900" r:id="rId38"/>
    <p:sldId id="901" r:id="rId39"/>
    <p:sldId id="902" r:id="rId40"/>
    <p:sldId id="907" r:id="rId41"/>
    <p:sldId id="908" r:id="rId42"/>
  </p:sldIdLst>
  <p:sldSz cx="9144000" cy="6858000" type="screen4x3"/>
  <p:notesSz cx="6997700" cy="928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FF00"/>
    <a:srgbClr val="FFFFFF"/>
    <a:srgbClr val="000066"/>
    <a:srgbClr val="D5D5E3"/>
    <a:srgbClr val="BEBED4"/>
    <a:srgbClr val="000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62478" autoAdjust="0"/>
  </p:normalViewPr>
  <p:slideViewPr>
    <p:cSldViewPr>
      <p:cViewPr>
        <p:scale>
          <a:sx n="82" d="100"/>
          <a:sy n="82" d="100"/>
        </p:scale>
        <p:origin x="-750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6" d="100"/>
          <a:sy n="36" d="100"/>
        </p:scale>
        <p:origin x="-1614" y="-90"/>
      </p:cViewPr>
      <p:guideLst>
        <p:guide orient="horz" pos="2924"/>
        <p:guide pos="22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BFCB28A7-75D6-43F6-AFE8-A0A618533A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Haga clic para modificar el estilo de texto del patrón</a:t>
            </a:r>
          </a:p>
          <a:p>
            <a:pPr lvl="1"/>
            <a:r>
              <a:rPr lang="en-GB" noProof="0" smtClean="0"/>
              <a:t>Segundo nivel</a:t>
            </a:r>
          </a:p>
          <a:p>
            <a:pPr lvl="2"/>
            <a:r>
              <a:rPr lang="en-GB" noProof="0" smtClean="0"/>
              <a:t>Tercer nivel</a:t>
            </a:r>
          </a:p>
          <a:p>
            <a:pPr lvl="3"/>
            <a:r>
              <a:rPr lang="en-GB" noProof="0" smtClean="0"/>
              <a:t>Cuarto nivel</a:t>
            </a:r>
          </a:p>
          <a:p>
            <a:pPr lvl="4"/>
            <a:r>
              <a:rPr lang="en-GB" noProof="0" smtClean="0"/>
              <a:t>Quinto nivel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3BFB57F9-C624-482C-8987-3AEC07E637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8D8A4-BDD8-46C1-AF20-1E279CB6BF3C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/>
          <a:lstStyle/>
          <a:p>
            <a:pPr algn="r" defTabSz="930275" rtl="0" fontAlgn="base">
              <a:spcBef>
                <a:spcPct val="0"/>
              </a:spcBef>
              <a:spcAft>
                <a:spcPct val="0"/>
              </a:spcAft>
            </a:pPr>
            <a:fld id="{B85608DF-43D4-4EE5-9C5C-5BA8057AFD6F}" type="slidenum">
              <a:rPr lang="en-GB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defTabSz="930275" rtl="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/>
          <a:lstStyle/>
          <a:p>
            <a:pPr algn="r" defTabSz="930275" rtl="0" fontAlgn="base">
              <a:spcBef>
                <a:spcPct val="0"/>
              </a:spcBef>
              <a:spcAft>
                <a:spcPct val="0"/>
              </a:spcAft>
            </a:pPr>
            <a:fld id="{B85608DF-43D4-4EE5-9C5C-5BA8057AFD6F}" type="slidenum">
              <a:rPr lang="en-GB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defTabSz="930275" rtl="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/>
          <a:lstStyle/>
          <a:p>
            <a:pPr algn="r" defTabSz="930275" rtl="0" fontAlgn="base">
              <a:spcBef>
                <a:spcPct val="0"/>
              </a:spcBef>
              <a:spcAft>
                <a:spcPct val="0"/>
              </a:spcAft>
            </a:pPr>
            <a:fld id="{B85608DF-43D4-4EE5-9C5C-5BA8057AFD6F}" type="slidenum">
              <a:rPr lang="en-GB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defTabSz="930275" rtl="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/>
          <a:lstStyle/>
          <a:p>
            <a:pPr algn="r" defTabSz="930275" rtl="0" fontAlgn="base">
              <a:spcBef>
                <a:spcPct val="0"/>
              </a:spcBef>
              <a:spcAft>
                <a:spcPct val="0"/>
              </a:spcAft>
            </a:pPr>
            <a:fld id="{B85608DF-43D4-4EE5-9C5C-5BA8057AFD6F}" type="slidenum">
              <a:rPr lang="en-GB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defTabSz="930275" rtl="0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/>
          <a:lstStyle/>
          <a:p>
            <a:pPr algn="r" defTabSz="930275" rtl="0" fontAlgn="base">
              <a:spcBef>
                <a:spcPct val="0"/>
              </a:spcBef>
              <a:spcAft>
                <a:spcPct val="0"/>
              </a:spcAft>
            </a:pPr>
            <a:fld id="{B85608DF-43D4-4EE5-9C5C-5BA8057AFD6F}" type="slidenum">
              <a:rPr lang="en-GB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defTabSz="930275" rtl="0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/>
          <a:lstStyle/>
          <a:p>
            <a:pPr algn="r" defTabSz="930275" rtl="0" fontAlgn="base">
              <a:spcBef>
                <a:spcPct val="0"/>
              </a:spcBef>
              <a:spcAft>
                <a:spcPct val="0"/>
              </a:spcAft>
            </a:pPr>
            <a:fld id="{B85608DF-43D4-4EE5-9C5C-5BA8057AFD6F}" type="slidenum">
              <a:rPr lang="en-GB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defTabSz="930275" rtl="0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/>
          <a:lstStyle/>
          <a:p>
            <a:pPr algn="r" defTabSz="930275" rtl="0" fontAlgn="base">
              <a:spcBef>
                <a:spcPct val="0"/>
              </a:spcBef>
              <a:spcAft>
                <a:spcPct val="0"/>
              </a:spcAft>
            </a:pPr>
            <a:fld id="{B85608DF-43D4-4EE5-9C5C-5BA8057AFD6F}" type="slidenum">
              <a:rPr lang="en-GB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defTabSz="930275" rtl="0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/>
          <a:lstStyle/>
          <a:p>
            <a:pPr algn="r" defTabSz="930275" rtl="0" fontAlgn="base">
              <a:spcBef>
                <a:spcPct val="0"/>
              </a:spcBef>
              <a:spcAft>
                <a:spcPct val="0"/>
              </a:spcAft>
            </a:pPr>
            <a:fld id="{B85608DF-43D4-4EE5-9C5C-5BA8057AFD6F}" type="slidenum">
              <a:rPr lang="en-GB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defTabSz="930275" rtl="0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Rectangle 2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chemeClr val="hlink"/>
              </a:gs>
            </a:gsLst>
            <a:lin ang="18900000" scaled="1"/>
          </a:gra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1465347" name="Text Box 3"/>
          <p:cNvSpPr txBox="1">
            <a:spLocks noChangeArrowheads="1"/>
          </p:cNvSpPr>
          <p:nvPr/>
        </p:nvSpPr>
        <p:spPr bwMode="auto">
          <a:xfrm>
            <a:off x="5180046" y="6519470"/>
            <a:ext cx="4249738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i="1" smtClean="0">
                <a:solidFill>
                  <a:srgbClr val="006600"/>
                </a:solidFill>
                <a:latin typeface="Comic Sans MS" pitchFamily="66" charset="0"/>
              </a:rPr>
              <a:t>Field redefinitions and RGE in </a:t>
            </a:r>
            <a:r>
              <a:rPr lang="en-US" sz="1200" b="1" i="1" err="1" smtClean="0">
                <a:solidFill>
                  <a:srgbClr val="006600"/>
                </a:solidFill>
                <a:latin typeface="Comic Sans MS" pitchFamily="66" charset="0"/>
              </a:rPr>
              <a:t>R</a:t>
            </a:r>
            <a:r>
              <a:rPr lang="en-US" sz="1600" b="1" i="1" err="1" smtClean="0">
                <a:solidFill>
                  <a:srgbClr val="006600"/>
                </a:solidFill>
                <a:latin typeface="Symbol" pitchFamily="18" charset="2"/>
              </a:rPr>
              <a:t>c</a:t>
            </a:r>
            <a:r>
              <a:rPr lang="en-US" sz="1200" b="1" i="1" err="1" smtClean="0">
                <a:solidFill>
                  <a:srgbClr val="006600"/>
                </a:solidFill>
                <a:latin typeface="Comic Sans MS" pitchFamily="66" charset="0"/>
              </a:rPr>
              <a:t>T</a:t>
            </a:r>
            <a:endParaRPr lang="es-ES" sz="1200" b="1" i="1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465348" name="Text Box 4"/>
          <p:cNvSpPr txBox="1">
            <a:spLocks noChangeArrowheads="1"/>
          </p:cNvSpPr>
          <p:nvPr/>
        </p:nvSpPr>
        <p:spPr bwMode="auto">
          <a:xfrm>
            <a:off x="-107950" y="6597650"/>
            <a:ext cx="5508625" cy="2746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200" b="1" i="1">
                <a:solidFill>
                  <a:schemeClr val="accent2"/>
                </a:solidFill>
                <a:latin typeface="Comic Sans MS" pitchFamily="66" charset="0"/>
              </a:rPr>
              <a:t>  J. J. Sanz Cillero</a:t>
            </a:r>
          </a:p>
        </p:txBody>
      </p:sp>
      <p:sp>
        <p:nvSpPr>
          <p:cNvPr id="1465349" name="Line 5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Rectangle 2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chemeClr val="hlink"/>
              </a:gs>
            </a:gsLst>
            <a:lin ang="18900000" scaled="1"/>
          </a:gra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20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65347" name="Text Box 3"/>
          <p:cNvSpPr txBox="1">
            <a:spLocks noChangeArrowheads="1"/>
          </p:cNvSpPr>
          <p:nvPr/>
        </p:nvSpPr>
        <p:spPr bwMode="auto">
          <a:xfrm>
            <a:off x="5180046" y="6519470"/>
            <a:ext cx="4249738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i="1" kern="1200">
                <a:solidFill>
                  <a:srgbClr val="006600"/>
                </a:solidFill>
                <a:latin typeface="Comic Sans MS" pitchFamily="66" charset="0"/>
                <a:ea typeface="+mn-ea"/>
                <a:cs typeface="+mn-cs"/>
              </a:rPr>
              <a:t>Field redefinitions and RGE in </a:t>
            </a:r>
            <a:r>
              <a:rPr lang="en-US" sz="1200" b="1" i="1" kern="1200" err="1">
                <a:solidFill>
                  <a:srgbClr val="006600"/>
                </a:solidFill>
                <a:latin typeface="Comic Sans MS" pitchFamily="66" charset="0"/>
                <a:ea typeface="+mn-ea"/>
                <a:cs typeface="+mn-cs"/>
              </a:rPr>
              <a:t>R</a:t>
            </a:r>
            <a:r>
              <a:rPr lang="en-US" sz="1600" b="1" i="1" kern="1200" err="1">
                <a:solidFill>
                  <a:srgbClr val="006600"/>
                </a:solidFill>
                <a:latin typeface="Symbol" pitchFamily="18" charset="2"/>
                <a:ea typeface="+mn-ea"/>
                <a:cs typeface="+mn-cs"/>
              </a:rPr>
              <a:t>c</a:t>
            </a:r>
            <a:r>
              <a:rPr lang="en-US" sz="1200" b="1" i="1" kern="1200" err="1">
                <a:solidFill>
                  <a:srgbClr val="006600"/>
                </a:solidFill>
                <a:latin typeface="Comic Sans MS" pitchFamily="66" charset="0"/>
                <a:ea typeface="+mn-ea"/>
                <a:cs typeface="+mn-cs"/>
              </a:rPr>
              <a:t>T</a:t>
            </a:r>
            <a:endParaRPr lang="es-ES" sz="1200" b="1" i="1" kern="1200">
              <a:solidFill>
                <a:srgbClr val="0066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65348" name="Text Box 4"/>
          <p:cNvSpPr txBox="1">
            <a:spLocks noChangeArrowheads="1"/>
          </p:cNvSpPr>
          <p:nvPr/>
        </p:nvSpPr>
        <p:spPr bwMode="auto">
          <a:xfrm>
            <a:off x="-107950" y="6597650"/>
            <a:ext cx="5508625" cy="2746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1200" b="1" i="1" kern="120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  J. J. Sanz Cillero</a:t>
            </a:r>
          </a:p>
        </p:txBody>
      </p:sp>
      <p:sp>
        <p:nvSpPr>
          <p:cNvPr id="1465349" name="Line 5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20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Rectangle 2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chemeClr val="hlink"/>
              </a:gs>
            </a:gsLst>
            <a:lin ang="18900000" scaled="1"/>
          </a:gra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20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65347" name="Text Box 3"/>
          <p:cNvSpPr txBox="1">
            <a:spLocks noChangeArrowheads="1"/>
          </p:cNvSpPr>
          <p:nvPr/>
        </p:nvSpPr>
        <p:spPr bwMode="auto">
          <a:xfrm>
            <a:off x="5180046" y="6519470"/>
            <a:ext cx="4249738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i="1" kern="1200">
                <a:solidFill>
                  <a:srgbClr val="006600"/>
                </a:solidFill>
                <a:latin typeface="Comic Sans MS" pitchFamily="66" charset="0"/>
                <a:ea typeface="+mn-ea"/>
                <a:cs typeface="+mn-cs"/>
              </a:rPr>
              <a:t>Field redefinitions and RGE in </a:t>
            </a:r>
            <a:r>
              <a:rPr lang="en-US" sz="1200" b="1" i="1" kern="1200" err="1">
                <a:solidFill>
                  <a:srgbClr val="006600"/>
                </a:solidFill>
                <a:latin typeface="Comic Sans MS" pitchFamily="66" charset="0"/>
                <a:ea typeface="+mn-ea"/>
                <a:cs typeface="+mn-cs"/>
              </a:rPr>
              <a:t>R</a:t>
            </a:r>
            <a:r>
              <a:rPr lang="en-US" sz="1600" b="1" i="1" kern="1200" err="1">
                <a:solidFill>
                  <a:srgbClr val="006600"/>
                </a:solidFill>
                <a:latin typeface="Symbol" pitchFamily="18" charset="2"/>
                <a:ea typeface="+mn-ea"/>
                <a:cs typeface="+mn-cs"/>
              </a:rPr>
              <a:t>c</a:t>
            </a:r>
            <a:r>
              <a:rPr lang="en-US" sz="1200" b="1" i="1" kern="1200" err="1">
                <a:solidFill>
                  <a:srgbClr val="006600"/>
                </a:solidFill>
                <a:latin typeface="Comic Sans MS" pitchFamily="66" charset="0"/>
                <a:ea typeface="+mn-ea"/>
                <a:cs typeface="+mn-cs"/>
              </a:rPr>
              <a:t>T</a:t>
            </a:r>
            <a:endParaRPr lang="es-ES" sz="1200" b="1" i="1" kern="1200">
              <a:solidFill>
                <a:srgbClr val="0066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65348" name="Text Box 4"/>
          <p:cNvSpPr txBox="1">
            <a:spLocks noChangeArrowheads="1"/>
          </p:cNvSpPr>
          <p:nvPr/>
        </p:nvSpPr>
        <p:spPr bwMode="auto">
          <a:xfrm>
            <a:off x="-107950" y="6597650"/>
            <a:ext cx="5508625" cy="2746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1200" b="1" i="1" kern="120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  J. J. Sanz Cillero</a:t>
            </a:r>
          </a:p>
        </p:txBody>
      </p:sp>
      <p:sp>
        <p:nvSpPr>
          <p:cNvPr id="1465349" name="Line 5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20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Rectangle 2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chemeClr val="hlink"/>
              </a:gs>
            </a:gsLst>
            <a:lin ang="18900000" scaled="1"/>
          </a:gra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20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65347" name="Text Box 3"/>
          <p:cNvSpPr txBox="1">
            <a:spLocks noChangeArrowheads="1"/>
          </p:cNvSpPr>
          <p:nvPr/>
        </p:nvSpPr>
        <p:spPr bwMode="auto">
          <a:xfrm>
            <a:off x="5180046" y="6519470"/>
            <a:ext cx="4249738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i="1" kern="1200">
                <a:solidFill>
                  <a:srgbClr val="006600"/>
                </a:solidFill>
                <a:latin typeface="Comic Sans MS" pitchFamily="66" charset="0"/>
                <a:ea typeface="+mn-ea"/>
                <a:cs typeface="+mn-cs"/>
              </a:rPr>
              <a:t>Field redefinitions and RGE in </a:t>
            </a:r>
            <a:r>
              <a:rPr lang="en-US" sz="1200" b="1" i="1" kern="1200" err="1">
                <a:solidFill>
                  <a:srgbClr val="006600"/>
                </a:solidFill>
                <a:latin typeface="Comic Sans MS" pitchFamily="66" charset="0"/>
                <a:ea typeface="+mn-ea"/>
                <a:cs typeface="+mn-cs"/>
              </a:rPr>
              <a:t>R</a:t>
            </a:r>
            <a:r>
              <a:rPr lang="en-US" sz="1600" b="1" i="1" kern="1200" err="1">
                <a:solidFill>
                  <a:srgbClr val="006600"/>
                </a:solidFill>
                <a:latin typeface="Symbol" pitchFamily="18" charset="2"/>
                <a:ea typeface="+mn-ea"/>
                <a:cs typeface="+mn-cs"/>
              </a:rPr>
              <a:t>c</a:t>
            </a:r>
            <a:r>
              <a:rPr lang="en-US" sz="1200" b="1" i="1" kern="1200" err="1">
                <a:solidFill>
                  <a:srgbClr val="006600"/>
                </a:solidFill>
                <a:latin typeface="Comic Sans MS" pitchFamily="66" charset="0"/>
                <a:ea typeface="+mn-ea"/>
                <a:cs typeface="+mn-cs"/>
              </a:rPr>
              <a:t>T</a:t>
            </a:r>
            <a:endParaRPr lang="es-ES" sz="1200" b="1" i="1" kern="1200">
              <a:solidFill>
                <a:srgbClr val="0066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65348" name="Text Box 4"/>
          <p:cNvSpPr txBox="1">
            <a:spLocks noChangeArrowheads="1"/>
          </p:cNvSpPr>
          <p:nvPr/>
        </p:nvSpPr>
        <p:spPr bwMode="auto">
          <a:xfrm>
            <a:off x="-107950" y="6597650"/>
            <a:ext cx="5508625" cy="2746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1200" b="1" i="1" kern="120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  J. J. Sanz Cillero</a:t>
            </a:r>
          </a:p>
        </p:txBody>
      </p:sp>
      <p:sp>
        <p:nvSpPr>
          <p:cNvPr id="1465349" name="Line 5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20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Rectangle 2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chemeClr val="hlink"/>
              </a:gs>
            </a:gsLst>
            <a:lin ang="18900000" scaled="1"/>
          </a:gra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20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65347" name="Text Box 3"/>
          <p:cNvSpPr txBox="1">
            <a:spLocks noChangeArrowheads="1"/>
          </p:cNvSpPr>
          <p:nvPr/>
        </p:nvSpPr>
        <p:spPr bwMode="auto">
          <a:xfrm>
            <a:off x="5180046" y="6519470"/>
            <a:ext cx="4249738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i="1" kern="1200">
                <a:solidFill>
                  <a:srgbClr val="006600"/>
                </a:solidFill>
                <a:latin typeface="Comic Sans MS" pitchFamily="66" charset="0"/>
                <a:ea typeface="+mn-ea"/>
                <a:cs typeface="+mn-cs"/>
              </a:rPr>
              <a:t>Field redefinitions and RGE in </a:t>
            </a:r>
            <a:r>
              <a:rPr lang="en-US" sz="1200" b="1" i="1" kern="1200" err="1">
                <a:solidFill>
                  <a:srgbClr val="006600"/>
                </a:solidFill>
                <a:latin typeface="Comic Sans MS" pitchFamily="66" charset="0"/>
                <a:ea typeface="+mn-ea"/>
                <a:cs typeface="+mn-cs"/>
              </a:rPr>
              <a:t>R</a:t>
            </a:r>
            <a:r>
              <a:rPr lang="en-US" sz="1600" b="1" i="1" kern="1200" err="1">
                <a:solidFill>
                  <a:srgbClr val="006600"/>
                </a:solidFill>
                <a:latin typeface="Symbol" pitchFamily="18" charset="2"/>
                <a:ea typeface="+mn-ea"/>
                <a:cs typeface="+mn-cs"/>
              </a:rPr>
              <a:t>c</a:t>
            </a:r>
            <a:r>
              <a:rPr lang="en-US" sz="1200" b="1" i="1" kern="1200" err="1">
                <a:solidFill>
                  <a:srgbClr val="006600"/>
                </a:solidFill>
                <a:latin typeface="Comic Sans MS" pitchFamily="66" charset="0"/>
                <a:ea typeface="+mn-ea"/>
                <a:cs typeface="+mn-cs"/>
              </a:rPr>
              <a:t>T</a:t>
            </a:r>
            <a:endParaRPr lang="es-ES" sz="1200" b="1" i="1" kern="1200">
              <a:solidFill>
                <a:srgbClr val="0066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65348" name="Text Box 4"/>
          <p:cNvSpPr txBox="1">
            <a:spLocks noChangeArrowheads="1"/>
          </p:cNvSpPr>
          <p:nvPr/>
        </p:nvSpPr>
        <p:spPr bwMode="auto">
          <a:xfrm>
            <a:off x="-107950" y="6597650"/>
            <a:ext cx="5508625" cy="2746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1200" b="1" i="1" kern="120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  J. J. Sanz Cillero</a:t>
            </a:r>
          </a:p>
        </p:txBody>
      </p:sp>
      <p:sp>
        <p:nvSpPr>
          <p:cNvPr id="1465349" name="Line 5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20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ded Corner 8"/>
          <p:cNvSpPr/>
          <p:nvPr/>
        </p:nvSpPr>
        <p:spPr bwMode="auto">
          <a:xfrm>
            <a:off x="714348" y="1357298"/>
            <a:ext cx="7858180" cy="2643206"/>
          </a:xfrm>
          <a:prstGeom prst="foldedCorner">
            <a:avLst>
              <a:gd name="adj" fmla="val 17481"/>
            </a:avLst>
          </a:prstGeom>
          <a:solidFill>
            <a:schemeClr val="accent3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857225" y="1214422"/>
            <a:ext cx="7315226" cy="27146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sz="3600" b="1" smtClean="0">
                <a:solidFill>
                  <a:srgbClr val="0070C0"/>
                </a:solidFill>
                <a:latin typeface="Book Antiqua" pitchFamily="18" charset="0"/>
              </a:rPr>
              <a:t>Field redefinitions and  </a:t>
            </a:r>
            <a:br>
              <a:rPr lang="en-GB" sz="3600" b="1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en-GB" sz="3600" b="1" smtClean="0">
                <a:solidFill>
                  <a:srgbClr val="0070C0"/>
                </a:solidFill>
                <a:latin typeface="Book Antiqua" pitchFamily="18" charset="0"/>
              </a:rPr>
              <a:t>renormalization group equations  </a:t>
            </a:r>
            <a:br>
              <a:rPr lang="en-GB" sz="3600" b="1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en-GB" sz="3600" b="1" smtClean="0">
                <a:solidFill>
                  <a:srgbClr val="0070C0"/>
                </a:solidFill>
                <a:latin typeface="Book Antiqua" pitchFamily="18" charset="0"/>
              </a:rPr>
              <a:t>in </a:t>
            </a:r>
            <a:r>
              <a:rPr lang="en-GB" sz="3600" b="1" err="1" smtClean="0">
                <a:solidFill>
                  <a:srgbClr val="0070C0"/>
                </a:solidFill>
                <a:latin typeface="Book Antiqua" pitchFamily="18" charset="0"/>
              </a:rPr>
              <a:t>R</a:t>
            </a:r>
            <a:r>
              <a:rPr lang="en-GB" b="1" err="1" smtClean="0">
                <a:solidFill>
                  <a:srgbClr val="0070C0"/>
                </a:solidFill>
                <a:latin typeface="Symbol" pitchFamily="18" charset="2"/>
              </a:rPr>
              <a:t>c</a:t>
            </a:r>
            <a:r>
              <a:rPr lang="en-GB" sz="3600" b="1" err="1" smtClean="0">
                <a:solidFill>
                  <a:srgbClr val="0070C0"/>
                </a:solidFill>
                <a:latin typeface="Book Antiqua" pitchFamily="18" charset="0"/>
              </a:rPr>
              <a:t>T</a:t>
            </a:r>
            <a:endParaRPr lang="en-GB" sz="3200" b="1" smtClean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17414" name="Rectangle 4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971550" y="4643438"/>
            <a:ext cx="7777163" cy="20256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z="2000" smtClean="0">
                <a:solidFill>
                  <a:schemeClr val="bg1"/>
                </a:solidFill>
                <a:latin typeface="Times New Roman" pitchFamily="18" charset="0"/>
              </a:rPr>
              <a:t>J.J.  </a:t>
            </a:r>
            <a:r>
              <a:rPr lang="en-GB" sz="2000" err="1" smtClean="0">
                <a:solidFill>
                  <a:schemeClr val="bg1"/>
                </a:solidFill>
                <a:latin typeface="Times New Roman" pitchFamily="18" charset="0"/>
              </a:rPr>
              <a:t>Sanz</a:t>
            </a:r>
            <a:r>
              <a:rPr lang="en-GB" sz="2000" smtClean="0">
                <a:solidFill>
                  <a:schemeClr val="bg1"/>
                </a:solidFill>
                <a:latin typeface="Times New Roman" pitchFamily="18" charset="0"/>
              </a:rPr>
              <a:t>-Cillero   ( UAB – IFAE ) </a:t>
            </a:r>
          </a:p>
          <a:p>
            <a:pPr algn="ctr" eaLnBrk="1" hangingPunct="1">
              <a:buFontTx/>
              <a:buNone/>
            </a:pPr>
            <a:endParaRPr lang="en-GB" sz="180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s-ES" sz="1800" smtClean="0">
                <a:solidFill>
                  <a:srgbClr val="FFFF00"/>
                </a:solidFill>
                <a:latin typeface="+mj-lt"/>
              </a:rPr>
              <a:t>[</a:t>
            </a:r>
            <a:r>
              <a:rPr lang="es-ES" sz="1800" b="1" smtClean="0">
                <a:solidFill>
                  <a:srgbClr val="FFFF00"/>
                </a:solidFill>
                <a:latin typeface="+mj-lt"/>
              </a:rPr>
              <a:t>arXiv:0905.3676</a:t>
            </a:r>
            <a:r>
              <a:rPr lang="es-ES" sz="1800" smtClean="0">
                <a:solidFill>
                  <a:srgbClr val="FFFF00"/>
                </a:solidFill>
                <a:latin typeface="+mj-lt"/>
              </a:rPr>
              <a:t> [</a:t>
            </a:r>
            <a:r>
              <a:rPr lang="es-ES" sz="1800" err="1" smtClean="0">
                <a:solidFill>
                  <a:srgbClr val="FFFF00"/>
                </a:solidFill>
                <a:latin typeface="+mj-lt"/>
              </a:rPr>
              <a:t>hep-ph</a:t>
            </a:r>
            <a:r>
              <a:rPr lang="es-ES" sz="1800" smtClean="0">
                <a:solidFill>
                  <a:srgbClr val="FFFF00"/>
                </a:solidFill>
                <a:latin typeface="+mj-lt"/>
              </a:rPr>
              <a:t>] </a:t>
            </a:r>
            <a:r>
              <a:rPr lang="en-GB" sz="1800" smtClean="0">
                <a:solidFill>
                  <a:srgbClr val="FFFF00"/>
                </a:solidFill>
                <a:latin typeface="+mj-lt"/>
              </a:rPr>
              <a:t>]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2124075" y="317500"/>
            <a:ext cx="4968875" cy="39687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GB" dirty="0" smtClean="0">
                <a:solidFill>
                  <a:srgbClr val="F4F3FF"/>
                </a:solidFill>
                <a:latin typeface="Comic Sans MS" pitchFamily="66" charset="0"/>
              </a:rPr>
              <a:t>PSI, July 2</a:t>
            </a:r>
            <a:r>
              <a:rPr lang="en-GB" baseline="30000" dirty="0" smtClean="0">
                <a:solidFill>
                  <a:srgbClr val="F4F3FF"/>
                </a:solidFill>
                <a:latin typeface="Comic Sans MS" pitchFamily="66" charset="0"/>
              </a:rPr>
              <a:t>nd</a:t>
            </a:r>
            <a:r>
              <a:rPr lang="en-GB" dirty="0" smtClean="0">
                <a:solidFill>
                  <a:srgbClr val="F4F3FF"/>
                </a:solidFill>
                <a:latin typeface="Comic Sans MS" pitchFamily="66" charset="0"/>
              </a:rPr>
              <a:t> </a:t>
            </a:r>
            <a:r>
              <a:rPr lang="en-GB" dirty="0">
                <a:solidFill>
                  <a:srgbClr val="F4F3FF"/>
                </a:solidFill>
                <a:latin typeface="Comic Sans MS" pitchFamily="66" charset="0"/>
              </a:rPr>
              <a:t>2009</a:t>
            </a:r>
          </a:p>
        </p:txBody>
      </p:sp>
      <p:pic>
        <p:nvPicPr>
          <p:cNvPr id="17416" name="Picture 11" descr="logoBlackUa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857750"/>
            <a:ext cx="10810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3" descr="Flavianet_Logo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60350"/>
            <a:ext cx="10826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1" descr="logo-IFA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" y="5661025"/>
            <a:ext cx="1219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14348" y="1714488"/>
            <a:ext cx="7858180" cy="341016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rtl="0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sz="4400" kern="1200" dirty="0" err="1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pp</a:t>
            </a:r>
            <a:r>
              <a:rPr lang="es-ES_tradnl" sz="4400" kern="1200" dirty="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-</a:t>
            </a:r>
            <a:r>
              <a:rPr lang="es-ES_tradnl" sz="4400" kern="1200" dirty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Vector  </a:t>
            </a:r>
            <a:r>
              <a:rPr lang="es-ES_tradnl" sz="4400" kern="1200" dirty="0" err="1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Form</a:t>
            </a:r>
            <a:r>
              <a:rPr lang="es-ES_tradnl" sz="4400" kern="1200" dirty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 Factor:</a:t>
            </a:r>
          </a:p>
          <a:p>
            <a:pPr marL="342900" indent="-342900" algn="ctr" rtl="0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sz="4400" dirty="0" smtClean="0">
                <a:solidFill>
                  <a:srgbClr val="FFFFFF"/>
                </a:solidFill>
                <a:latin typeface="Comic Sans MS" pitchFamily="66" charset="0"/>
              </a:rPr>
              <a:t>Basic </a:t>
            </a:r>
            <a:r>
              <a:rPr lang="es-ES_tradnl" sz="4400" dirty="0" err="1" smtClean="0">
                <a:solidFill>
                  <a:srgbClr val="FFFFFF"/>
                </a:solidFill>
                <a:latin typeface="Comic Sans MS" pitchFamily="66" charset="0"/>
              </a:rPr>
              <a:t>definitions</a:t>
            </a:r>
            <a:r>
              <a:rPr lang="es-ES_tradnl" sz="4400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</a:p>
          <a:p>
            <a:pPr marL="342900" indent="-342900" algn="ctr" rtl="0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sz="4400" dirty="0" smtClean="0">
                <a:solidFill>
                  <a:srgbClr val="FFFFFF"/>
                </a:solidFill>
                <a:latin typeface="Comic Sans MS" pitchFamily="66" charset="0"/>
              </a:rPr>
              <a:t>and </a:t>
            </a:r>
            <a:r>
              <a:rPr lang="es-ES_tradnl" sz="4400" dirty="0" err="1" smtClean="0">
                <a:solidFill>
                  <a:srgbClr val="FFFFFF"/>
                </a:solidFill>
                <a:latin typeface="Comic Sans MS" pitchFamily="66" charset="0"/>
              </a:rPr>
              <a:t>one-loop</a:t>
            </a:r>
            <a:r>
              <a:rPr lang="es-ES_tradnl" sz="4400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s-ES_tradnl" sz="4400" kern="1200" dirty="0" err="1" smtClean="0">
                <a:solidFill>
                  <a:srgbClr val="FFFFFF"/>
                </a:solidFill>
                <a:latin typeface="Comic Sans MS" pitchFamily="66" charset="0"/>
                <a:ea typeface="+mn-ea"/>
                <a:cs typeface="+mn-cs"/>
              </a:rPr>
              <a:t>computation</a:t>
            </a:r>
            <a:endParaRPr lang="es-ES" sz="4400" kern="1200" dirty="0">
              <a:solidFill>
                <a:srgbClr val="FFFFFF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771530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>
                <a:latin typeface="Symbol" pitchFamily="18" charset="2"/>
              </a:rPr>
              <a:t>pp</a:t>
            </a:r>
            <a:r>
              <a:rPr lang="es-ES" dirty="0" smtClean="0"/>
              <a:t>-VFF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defined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scalar</a:t>
            </a:r>
            <a:r>
              <a:rPr lang="es-ES" dirty="0" smtClean="0"/>
              <a:t> </a:t>
            </a:r>
            <a:r>
              <a:rPr lang="es-ES" dirty="0" err="1" smtClean="0"/>
              <a:t>quantitys</a:t>
            </a:r>
            <a:r>
              <a:rPr lang="es-ES" dirty="0" smtClean="0"/>
              <a:t> </a:t>
            </a:r>
            <a:r>
              <a:rPr lang="es-ES" i="1" dirty="0" smtClean="0"/>
              <a:t>F</a:t>
            </a:r>
            <a:r>
              <a:rPr lang="es-ES" dirty="0" smtClean="0"/>
              <a:t>(q</a:t>
            </a:r>
            <a:r>
              <a:rPr lang="es-ES" baseline="30000" dirty="0" smtClean="0"/>
              <a:t>2</a:t>
            </a:r>
            <a:r>
              <a:rPr lang="es-ES" dirty="0" smtClean="0"/>
              <a:t>),</a:t>
            </a:r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ES" dirty="0" err="1" smtClean="0"/>
              <a:t>The</a:t>
            </a:r>
            <a:r>
              <a:rPr lang="es-ES" dirty="0" smtClean="0"/>
              <a:t> VFF can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decomposed</a:t>
            </a:r>
            <a:r>
              <a:rPr lang="es-ES" dirty="0" smtClean="0"/>
              <a:t> in 1PI </a:t>
            </a:r>
            <a:r>
              <a:rPr lang="es-ES" dirty="0" err="1" smtClean="0"/>
              <a:t>contributions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form</a:t>
            </a: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Example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tree-level</a:t>
            </a:r>
            <a:r>
              <a:rPr lang="es-ES" dirty="0" smtClean="0"/>
              <a:t> LO </a:t>
            </a:r>
            <a:r>
              <a:rPr lang="es-ES" dirty="0" err="1" smtClean="0"/>
              <a:t>form</a:t>
            </a:r>
            <a:r>
              <a:rPr lang="es-ES" dirty="0" smtClean="0"/>
              <a:t> factor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3" name="Picture 2" descr="Copia-fig1.ep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636"/>
          <a:stretch>
            <a:fillRect/>
          </a:stretch>
        </p:blipFill>
        <p:spPr>
          <a:xfrm>
            <a:off x="1214414" y="2258094"/>
            <a:ext cx="1714513" cy="1385220"/>
          </a:xfrm>
          <a:prstGeom prst="rect">
            <a:avLst/>
          </a:prstGeom>
        </p:spPr>
      </p:pic>
      <p:pic>
        <p:nvPicPr>
          <p:cNvPr id="4" name="Picture 3" descr="pics_Page_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64" t="48958" r="27891" b="46875"/>
          <a:stretch>
            <a:fillRect/>
          </a:stretch>
        </p:blipFill>
        <p:spPr>
          <a:xfrm>
            <a:off x="-71470" y="3857628"/>
            <a:ext cx="7768883" cy="1071570"/>
          </a:xfrm>
          <a:prstGeom prst="rect">
            <a:avLst/>
          </a:prstGeom>
        </p:spPr>
      </p:pic>
      <p:pic>
        <p:nvPicPr>
          <p:cNvPr id="5" name="Picture 4" descr="pics_Page_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953" t="40625" r="29250" b="56250"/>
          <a:stretch>
            <a:fillRect/>
          </a:stretch>
        </p:blipFill>
        <p:spPr>
          <a:xfrm>
            <a:off x="1285852" y="928670"/>
            <a:ext cx="6429420" cy="714380"/>
          </a:xfrm>
          <a:prstGeom prst="rect">
            <a:avLst/>
          </a:prstGeom>
        </p:spPr>
      </p:pic>
      <p:pic>
        <p:nvPicPr>
          <p:cNvPr id="6" name="Picture 5" descr="pics_Page_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375" t="57291" r="35146" b="37501"/>
          <a:stretch>
            <a:fillRect/>
          </a:stretch>
        </p:blipFill>
        <p:spPr>
          <a:xfrm>
            <a:off x="4071934" y="5214950"/>
            <a:ext cx="4857784" cy="1214446"/>
          </a:xfrm>
          <a:prstGeom prst="rect">
            <a:avLst/>
          </a:prstGeom>
        </p:spPr>
      </p:pic>
      <p:pic>
        <p:nvPicPr>
          <p:cNvPr id="7" name="Picture 6" descr="Copia-fig1.ep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364"/>
          <a:stretch>
            <a:fillRect/>
          </a:stretch>
        </p:blipFill>
        <p:spPr>
          <a:xfrm>
            <a:off x="3714744" y="2258094"/>
            <a:ext cx="3000397" cy="1385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8397"/>
            <a:ext cx="7715304" cy="758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r>
              <a:rPr lang="es-ES" b="1" u="sng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Assumptions</a:t>
            </a:r>
            <a:r>
              <a:rPr lang="es-ES" b="1" u="sng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:</a:t>
            </a:r>
          </a:p>
          <a:p>
            <a:endParaRPr lang="es-ES" u="sng" dirty="0" smtClean="0"/>
          </a:p>
          <a:p>
            <a:pPr lvl="2">
              <a:buFont typeface="Arial" charset="0"/>
              <a:buChar char="•"/>
            </a:pPr>
            <a:r>
              <a:rPr lang="es-ES" dirty="0" err="1" smtClean="0"/>
              <a:t>Truncation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infinite</a:t>
            </a:r>
            <a:r>
              <a:rPr lang="es-ES" dirty="0" smtClean="0"/>
              <a:t> </a:t>
            </a:r>
            <a:r>
              <a:rPr lang="es-ES" dirty="0" err="1" smtClean="0"/>
              <a:t>number</a:t>
            </a:r>
            <a:r>
              <a:rPr lang="es-ES" dirty="0" smtClean="0"/>
              <a:t> of </a:t>
            </a:r>
            <a:r>
              <a:rPr lang="es-ES" dirty="0" err="1" smtClean="0"/>
              <a:t>large</a:t>
            </a:r>
            <a:r>
              <a:rPr lang="es-ES" dirty="0" smtClean="0"/>
              <a:t>-N</a:t>
            </a:r>
            <a:r>
              <a:rPr lang="es-ES" baseline="-25000" dirty="0" smtClean="0"/>
              <a:t>C</a:t>
            </a:r>
            <a:r>
              <a:rPr lang="es-ES" dirty="0" smtClean="0"/>
              <a:t> </a:t>
            </a:r>
            <a:r>
              <a:rPr lang="es-ES" dirty="0" err="1" smtClean="0"/>
              <a:t>hadronic</a:t>
            </a:r>
            <a:r>
              <a:rPr lang="es-ES" dirty="0" smtClean="0"/>
              <a:t> </a:t>
            </a:r>
            <a:r>
              <a:rPr lang="es-ES" dirty="0" err="1" smtClean="0"/>
              <a:t>states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2">
              <a:buFont typeface="Arial" charset="0"/>
              <a:buChar char="•"/>
            </a:pPr>
            <a:r>
              <a:rPr lang="es-ES" dirty="0" err="1" smtClean="0"/>
              <a:t>Only</a:t>
            </a:r>
            <a:r>
              <a:rPr lang="es-ES" dirty="0" smtClean="0"/>
              <a:t> up </a:t>
            </a:r>
            <a:r>
              <a:rPr lang="es-ES" dirty="0" err="1" smtClean="0"/>
              <a:t>to</a:t>
            </a:r>
            <a:r>
              <a:rPr lang="es-ES" dirty="0" smtClean="0"/>
              <a:t> O(p</a:t>
            </a:r>
            <a:r>
              <a:rPr lang="es-ES" baseline="30000" dirty="0" smtClean="0"/>
              <a:t>2</a:t>
            </a:r>
            <a:r>
              <a:rPr lang="es-ES" dirty="0" smtClean="0"/>
              <a:t>) NGB </a:t>
            </a:r>
            <a:r>
              <a:rPr lang="es-ES" dirty="0" err="1" smtClean="0"/>
              <a:t>operators</a:t>
            </a:r>
            <a:r>
              <a:rPr lang="es-ES" dirty="0" smtClean="0"/>
              <a:t> at LO</a:t>
            </a:r>
          </a:p>
          <a:p>
            <a:endParaRPr lang="es-ES" dirty="0" smtClean="0"/>
          </a:p>
          <a:p>
            <a:r>
              <a:rPr lang="es-ES" dirty="0" smtClean="0"/>
              <a:t>		</a:t>
            </a:r>
            <a:r>
              <a:rPr lang="es-ES" sz="2400" b="1" dirty="0" smtClean="0"/>
              <a:t>+</a:t>
            </a:r>
            <a:r>
              <a:rPr lang="es-ES" dirty="0" smtClean="0"/>
              <a:t>   </a:t>
            </a:r>
            <a:r>
              <a:rPr lang="es-ES" dirty="0" err="1" smtClean="0"/>
              <a:t>only</a:t>
            </a:r>
            <a:r>
              <a:rPr lang="es-ES" dirty="0" smtClean="0"/>
              <a:t> up </a:t>
            </a:r>
            <a:r>
              <a:rPr lang="es-ES" dirty="0" err="1" smtClean="0"/>
              <a:t>to</a:t>
            </a:r>
            <a:r>
              <a:rPr lang="es-ES" dirty="0" smtClean="0"/>
              <a:t> O(p</a:t>
            </a:r>
            <a:r>
              <a:rPr lang="es-ES" baseline="30000" dirty="0" smtClean="0"/>
              <a:t>4</a:t>
            </a:r>
            <a:r>
              <a:rPr lang="es-ES" dirty="0" smtClean="0"/>
              <a:t>) NGB </a:t>
            </a:r>
            <a:r>
              <a:rPr lang="es-ES" dirty="0" err="1" smtClean="0"/>
              <a:t>operators</a:t>
            </a:r>
            <a:r>
              <a:rPr lang="es-ES" dirty="0" smtClean="0"/>
              <a:t> at NLO</a:t>
            </a:r>
          </a:p>
          <a:p>
            <a:r>
              <a:rPr lang="es-ES" dirty="0" smtClean="0"/>
              <a:t>	</a:t>
            </a:r>
          </a:p>
          <a:p>
            <a:r>
              <a:rPr lang="es-ES" dirty="0" smtClean="0"/>
              <a:t>		        </a:t>
            </a:r>
            <a:r>
              <a:rPr lang="es-ES" sz="1800" dirty="0" smtClean="0">
                <a:solidFill>
                  <a:srgbClr val="CC6600"/>
                </a:solidFill>
              </a:rPr>
              <a:t>(</a:t>
            </a:r>
            <a:r>
              <a:rPr lang="es-ES" sz="1800" dirty="0" err="1" smtClean="0">
                <a:solidFill>
                  <a:srgbClr val="CC6600"/>
                </a:solidFill>
              </a:rPr>
              <a:t>which</a:t>
            </a:r>
            <a:r>
              <a:rPr lang="es-ES" sz="1800" dirty="0" smtClean="0">
                <a:solidFill>
                  <a:srgbClr val="CC6600"/>
                </a:solidFill>
              </a:rPr>
              <a:t> can </a:t>
            </a:r>
            <a:r>
              <a:rPr lang="es-ES" sz="1800" dirty="0" err="1" smtClean="0">
                <a:solidFill>
                  <a:srgbClr val="CC6600"/>
                </a:solidFill>
              </a:rPr>
              <a:t>be</a:t>
            </a:r>
            <a:r>
              <a:rPr lang="es-ES" sz="1800" dirty="0" smtClean="0">
                <a:solidFill>
                  <a:srgbClr val="CC6600"/>
                </a:solidFill>
              </a:rPr>
              <a:t> </a:t>
            </a:r>
            <a:r>
              <a:rPr lang="es-ES" sz="1800" dirty="0" err="1" smtClean="0">
                <a:solidFill>
                  <a:srgbClr val="CC6600"/>
                </a:solidFill>
              </a:rPr>
              <a:t>justified</a:t>
            </a:r>
            <a:r>
              <a:rPr lang="es-ES" sz="1800" dirty="0" smtClean="0">
                <a:solidFill>
                  <a:srgbClr val="CC6600"/>
                </a:solidFill>
              </a:rPr>
              <a:t> </a:t>
            </a:r>
            <a:r>
              <a:rPr lang="es-ES" sz="1800" dirty="0" err="1" smtClean="0">
                <a:solidFill>
                  <a:srgbClr val="CC6600"/>
                </a:solidFill>
              </a:rPr>
              <a:t>under</a:t>
            </a:r>
            <a:r>
              <a:rPr lang="es-ES" sz="1800" dirty="0" smtClean="0">
                <a:solidFill>
                  <a:srgbClr val="CC6600"/>
                </a:solidFill>
              </a:rPr>
              <a:t> short-</a:t>
            </a:r>
            <a:r>
              <a:rPr lang="es-ES" sz="1800" dirty="0" err="1" smtClean="0">
                <a:solidFill>
                  <a:srgbClr val="CC6600"/>
                </a:solidFill>
              </a:rPr>
              <a:t>distance</a:t>
            </a:r>
            <a:r>
              <a:rPr lang="es-ES" sz="1800" dirty="0" smtClean="0">
                <a:solidFill>
                  <a:srgbClr val="CC6600"/>
                </a:solidFill>
              </a:rPr>
              <a:t> </a:t>
            </a:r>
            <a:r>
              <a:rPr lang="es-ES" sz="1800" dirty="0" err="1" smtClean="0">
                <a:solidFill>
                  <a:srgbClr val="CC6600"/>
                </a:solidFill>
              </a:rPr>
              <a:t>arguments</a:t>
            </a:r>
            <a:r>
              <a:rPr lang="es-ES" sz="1800" dirty="0" smtClean="0">
                <a:solidFill>
                  <a:srgbClr val="CC6600"/>
                </a:solidFill>
              </a:rPr>
              <a:t>)</a:t>
            </a:r>
            <a:endParaRPr lang="es-ES" dirty="0" smtClean="0">
              <a:solidFill>
                <a:srgbClr val="CC6600"/>
              </a:solidFill>
            </a:endParaRPr>
          </a:p>
          <a:p>
            <a:endParaRPr lang="es-ES" dirty="0" smtClean="0"/>
          </a:p>
          <a:p>
            <a:r>
              <a:rPr lang="es-ES" dirty="0" smtClean="0"/>
              <a:t>			</a:t>
            </a:r>
          </a:p>
          <a:p>
            <a:endParaRPr lang="es-ES" dirty="0" smtClean="0">
              <a:sym typeface="Wingdings" pitchFamily="2" charset="2"/>
            </a:endParaRPr>
          </a:p>
          <a:p>
            <a:pPr lvl="2">
              <a:buFont typeface="Arial" charset="0"/>
              <a:buChar char="•"/>
            </a:pPr>
            <a:r>
              <a:rPr lang="es-ES" dirty="0" err="1" smtClean="0">
                <a:sym typeface="Wingdings" pitchFamily="2" charset="2"/>
              </a:rPr>
              <a:t>Just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lowest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thresholds</a:t>
            </a:r>
            <a:r>
              <a:rPr lang="es-ES" dirty="0" smtClean="0">
                <a:sym typeface="Wingdings" pitchFamily="2" charset="2"/>
              </a:rPr>
              <a:t> (</a:t>
            </a:r>
            <a:r>
              <a:rPr lang="es-ES" dirty="0" err="1" smtClean="0">
                <a:latin typeface="Symbol" pitchFamily="18" charset="2"/>
                <a:sym typeface="Wingdings" pitchFamily="2" charset="2"/>
              </a:rPr>
              <a:t>pp</a:t>
            </a:r>
            <a:r>
              <a:rPr lang="es-ES" dirty="0" err="1" smtClean="0">
                <a:sym typeface="Wingdings" pitchFamily="2" charset="2"/>
              </a:rPr>
              <a:t>-cut</a:t>
            </a:r>
            <a:r>
              <a:rPr lang="es-ES" dirty="0" smtClean="0">
                <a:sym typeface="Wingdings" pitchFamily="2" charset="2"/>
              </a:rPr>
              <a:t>) </a:t>
            </a:r>
            <a:r>
              <a:rPr lang="es-ES" dirty="0" err="1" smtClean="0">
                <a:sym typeface="Wingdings" pitchFamily="2" charset="2"/>
              </a:rPr>
              <a:t>will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be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taken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into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account</a:t>
            </a:r>
            <a:r>
              <a:rPr lang="es-ES" dirty="0" smtClean="0">
                <a:sym typeface="Wingdings" pitchFamily="2" charset="2"/>
              </a:rPr>
              <a:t> </a:t>
            </a:r>
          </a:p>
          <a:p>
            <a:pPr>
              <a:buFont typeface="Arial" charset="0"/>
              <a:buChar char="•"/>
            </a:pPr>
            <a:endParaRPr lang="es-ES" dirty="0" smtClean="0">
              <a:sym typeface="Wingdings" pitchFamily="2" charset="2"/>
            </a:endParaRPr>
          </a:p>
          <a:p>
            <a:pPr algn="ctr"/>
            <a:r>
              <a:rPr lang="es-ES" sz="1800" dirty="0" smtClean="0">
                <a:sym typeface="Wingdings" pitchFamily="2" charset="2"/>
              </a:rPr>
              <a:t>(</a:t>
            </a:r>
            <a:r>
              <a:rPr lang="es-ES" sz="1800" dirty="0" err="1" smtClean="0">
                <a:sym typeface="Wingdings" pitchFamily="2" charset="2"/>
              </a:rPr>
              <a:t>higher</a:t>
            </a:r>
            <a:r>
              <a:rPr lang="es-ES" sz="1800" dirty="0" smtClean="0">
                <a:sym typeface="Wingdings" pitchFamily="2" charset="2"/>
              </a:rPr>
              <a:t> </a:t>
            </a:r>
            <a:r>
              <a:rPr lang="es-ES" sz="1800" dirty="0" err="1" smtClean="0">
                <a:sym typeface="Wingdings" pitchFamily="2" charset="2"/>
              </a:rPr>
              <a:t>ones</a:t>
            </a:r>
            <a:r>
              <a:rPr lang="es-ES" sz="1800" dirty="0" smtClean="0">
                <a:sym typeface="Wingdings" pitchFamily="2" charset="2"/>
              </a:rPr>
              <a:t> </a:t>
            </a:r>
            <a:r>
              <a:rPr lang="es-ES" sz="1800" dirty="0" err="1" smtClean="0">
                <a:sym typeface="Wingdings" pitchFamily="2" charset="2"/>
              </a:rPr>
              <a:t>supposed</a:t>
            </a:r>
            <a:r>
              <a:rPr lang="es-ES" sz="1800" dirty="0" smtClean="0">
                <a:sym typeface="Wingdings" pitchFamily="2" charset="2"/>
              </a:rPr>
              <a:t> </a:t>
            </a:r>
            <a:r>
              <a:rPr lang="es-ES" sz="1800" dirty="0" err="1" smtClean="0">
                <a:sym typeface="Wingdings" pitchFamily="2" charset="2"/>
              </a:rPr>
              <a:t>to</a:t>
            </a:r>
            <a:r>
              <a:rPr lang="es-ES" sz="1800" dirty="0" smtClean="0">
                <a:sym typeface="Wingdings" pitchFamily="2" charset="2"/>
              </a:rPr>
              <a:t> </a:t>
            </a:r>
            <a:r>
              <a:rPr lang="es-ES" sz="1800" dirty="0" err="1" smtClean="0">
                <a:sym typeface="Wingdings" pitchFamily="2" charset="2"/>
              </a:rPr>
              <a:t>be</a:t>
            </a:r>
            <a:r>
              <a:rPr lang="es-ES" sz="1800" dirty="0" smtClean="0">
                <a:sym typeface="Wingdings" pitchFamily="2" charset="2"/>
              </a:rPr>
              <a:t> </a:t>
            </a:r>
            <a:r>
              <a:rPr lang="es-ES" sz="1800" dirty="0" err="1" smtClean="0">
                <a:sym typeface="Wingdings" pitchFamily="2" charset="2"/>
              </a:rPr>
              <a:t>renormalized</a:t>
            </a:r>
            <a:r>
              <a:rPr lang="es-ES" sz="1800" dirty="0" smtClean="0">
                <a:sym typeface="Wingdings" pitchFamily="2" charset="2"/>
              </a:rPr>
              <a:t> in a </a:t>
            </a:r>
            <a:r>
              <a:rPr lang="es-ES" sz="1800" dirty="0" err="1" smtClean="0">
                <a:sym typeface="Wingdings" pitchFamily="2" charset="2"/>
              </a:rPr>
              <a:t>decoupling</a:t>
            </a:r>
            <a:r>
              <a:rPr lang="es-ES" sz="1800" dirty="0" smtClean="0">
                <a:sym typeface="Wingdings" pitchFamily="2" charset="2"/>
              </a:rPr>
              <a:t> </a:t>
            </a:r>
            <a:r>
              <a:rPr lang="es-ES" sz="1800" dirty="0" err="1" smtClean="0">
                <a:sym typeface="Wingdings" pitchFamily="2" charset="2"/>
              </a:rPr>
              <a:t>scheme</a:t>
            </a:r>
            <a:r>
              <a:rPr lang="es-ES" sz="1800" dirty="0" smtClean="0">
                <a:sym typeface="Wingdings" pitchFamily="2" charset="2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s-ES" sz="1800" dirty="0" err="1" smtClean="0">
                <a:sym typeface="Wingdings" pitchFamily="2" charset="2"/>
              </a:rPr>
              <a:t>with</a:t>
            </a:r>
            <a:r>
              <a:rPr lang="es-ES" sz="1800" dirty="0" smtClean="0">
                <a:sym typeface="Wingdings" pitchFamily="2" charset="2"/>
              </a:rPr>
              <a:t> </a:t>
            </a:r>
            <a:r>
              <a:rPr lang="es-ES" sz="1800" dirty="0" err="1" smtClean="0">
                <a:sym typeface="Wingdings" pitchFamily="2" charset="2"/>
              </a:rPr>
              <a:t>their</a:t>
            </a:r>
            <a:r>
              <a:rPr lang="es-ES" sz="1800" dirty="0" smtClean="0">
                <a:sym typeface="Wingdings" pitchFamily="2" charset="2"/>
              </a:rPr>
              <a:t> </a:t>
            </a:r>
            <a:r>
              <a:rPr lang="es-ES" sz="1800" dirty="0" err="1" smtClean="0">
                <a:sym typeface="Wingdings" pitchFamily="2" charset="2"/>
              </a:rPr>
              <a:t>contribution</a:t>
            </a:r>
            <a:r>
              <a:rPr lang="es-ES" sz="1800" dirty="0" smtClean="0">
                <a:sym typeface="Wingdings" pitchFamily="2" charset="2"/>
              </a:rPr>
              <a:t> </a:t>
            </a:r>
            <a:r>
              <a:rPr lang="es-ES" sz="1800" dirty="0" err="1" smtClean="0">
                <a:sym typeface="Wingdings" pitchFamily="2" charset="2"/>
              </a:rPr>
              <a:t>supressed</a:t>
            </a:r>
            <a:r>
              <a:rPr lang="es-ES" sz="1800" dirty="0" smtClean="0">
                <a:sym typeface="Wingdings" pitchFamily="2" charset="2"/>
              </a:rPr>
              <a:t> </a:t>
            </a:r>
            <a:r>
              <a:rPr lang="es-ES" sz="1800" dirty="0" err="1" smtClean="0">
                <a:sym typeface="Wingdings" pitchFamily="2" charset="2"/>
              </a:rPr>
              <a:t>below</a:t>
            </a:r>
            <a:r>
              <a:rPr lang="es-ES" sz="1800" dirty="0" smtClean="0">
                <a:sym typeface="Wingdings" pitchFamily="2" charset="2"/>
              </a:rPr>
              <a:t> </a:t>
            </a:r>
            <a:r>
              <a:rPr lang="es-ES" sz="1800" dirty="0" err="1" smtClean="0">
                <a:sym typeface="Wingdings" pitchFamily="2" charset="2"/>
              </a:rPr>
              <a:t>their</a:t>
            </a:r>
            <a:r>
              <a:rPr lang="es-ES" sz="1800" dirty="0" smtClean="0">
                <a:sym typeface="Wingdings" pitchFamily="2" charset="2"/>
              </a:rPr>
              <a:t> </a:t>
            </a:r>
            <a:r>
              <a:rPr lang="es-ES" sz="1800" dirty="0" err="1" smtClean="0">
                <a:sym typeface="Wingdings" pitchFamily="2" charset="2"/>
              </a:rPr>
              <a:t>production</a:t>
            </a:r>
            <a:r>
              <a:rPr lang="es-ES" sz="1800" dirty="0" smtClean="0">
                <a:sym typeface="Wingdings" pitchFamily="2" charset="2"/>
              </a:rPr>
              <a:t> </a:t>
            </a:r>
            <a:r>
              <a:rPr lang="es-ES" sz="1800" dirty="0" err="1" smtClean="0">
                <a:sym typeface="Wingdings" pitchFamily="2" charset="2"/>
              </a:rPr>
              <a:t>threshold</a:t>
            </a:r>
            <a:r>
              <a:rPr lang="es-ES" sz="1800" dirty="0" smtClean="0">
                <a:sym typeface="Wingdings" pitchFamily="2" charset="2"/>
              </a:rPr>
              <a:t>)</a:t>
            </a:r>
            <a:endParaRPr lang="es-ES" sz="1800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506536"/>
            <a:ext cx="9001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Explicit</a:t>
            </a:r>
            <a:r>
              <a:rPr lang="es-ES" dirty="0" smtClean="0"/>
              <a:t> </a:t>
            </a:r>
            <a:r>
              <a:rPr lang="es-ES" dirty="0" err="1" smtClean="0"/>
              <a:t>one-loop</a:t>
            </a:r>
            <a:r>
              <a:rPr lang="es-ES" dirty="0" smtClean="0"/>
              <a:t> </a:t>
            </a:r>
            <a:r>
              <a:rPr lang="es-ES" dirty="0" err="1" smtClean="0"/>
              <a:t>calculation</a:t>
            </a:r>
            <a:r>
              <a:rPr lang="es-ES" dirty="0" smtClean="0"/>
              <a:t>     </a:t>
            </a:r>
            <a:r>
              <a:rPr lang="es-ES" dirty="0" smtClean="0">
                <a:sym typeface="Wingdings" pitchFamily="2" charset="2"/>
              </a:rPr>
              <a:t>    </a:t>
            </a:r>
            <a:r>
              <a:rPr lang="es-ES" dirty="0" err="1" smtClean="0">
                <a:sym typeface="Wingdings" pitchFamily="2" charset="2"/>
              </a:rPr>
              <a:t>L</a:t>
            </a:r>
            <a:r>
              <a:rPr lang="es-ES" dirty="0" err="1" smtClean="0"/>
              <a:t>oop</a:t>
            </a:r>
            <a:r>
              <a:rPr lang="es-ES" dirty="0" smtClean="0"/>
              <a:t> </a:t>
            </a:r>
            <a:r>
              <a:rPr lang="es-ES" dirty="0" err="1" smtClean="0"/>
              <a:t>contributions</a:t>
            </a:r>
            <a:r>
              <a:rPr lang="es-ES" dirty="0" smtClean="0"/>
              <a:t> 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vertex</a:t>
            </a:r>
            <a:r>
              <a:rPr lang="es-ES" dirty="0" smtClean="0"/>
              <a:t> </a:t>
            </a:r>
            <a:r>
              <a:rPr lang="es-ES" dirty="0" err="1" smtClean="0"/>
              <a:t>functions</a:t>
            </a:r>
            <a:r>
              <a:rPr lang="es-ES" dirty="0" smtClean="0"/>
              <a:t>,</a:t>
            </a:r>
          </a:p>
          <a:p>
            <a:endParaRPr lang="es-ES" dirty="0" smtClean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928662" y="1785926"/>
            <a:ext cx="1357322" cy="1588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928662" y="1855776"/>
            <a:ext cx="1357322" cy="1588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Oval 2"/>
          <p:cNvSpPr/>
          <p:nvPr/>
        </p:nvSpPr>
        <p:spPr bwMode="auto">
          <a:xfrm>
            <a:off x="1357290" y="1571612"/>
            <a:ext cx="500066" cy="500066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28662" y="3178967"/>
            <a:ext cx="714380" cy="1588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928662" y="3248817"/>
            <a:ext cx="785818" cy="1588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1357290" y="2964653"/>
            <a:ext cx="500066" cy="500066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>
            <a:stCxn id="9" idx="6"/>
          </p:cNvCxnSpPr>
          <p:nvPr/>
        </p:nvCxnSpPr>
        <p:spPr bwMode="auto">
          <a:xfrm flipV="1">
            <a:off x="1857356" y="2964653"/>
            <a:ext cx="214314" cy="250033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9" idx="6"/>
          </p:cNvCxnSpPr>
          <p:nvPr/>
        </p:nvCxnSpPr>
        <p:spPr bwMode="auto">
          <a:xfrm>
            <a:off x="1857356" y="3214686"/>
            <a:ext cx="214314" cy="250033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428860" y="3178967"/>
            <a:ext cx="714380" cy="1588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2428860" y="3248817"/>
            <a:ext cx="785818" cy="1588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3357554" y="2643182"/>
            <a:ext cx="214314" cy="250033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357554" y="3536157"/>
            <a:ext cx="214314" cy="250033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Isosceles Triangle 20"/>
          <p:cNvSpPr/>
          <p:nvPr/>
        </p:nvSpPr>
        <p:spPr bwMode="auto">
          <a:xfrm rot="16200000">
            <a:off x="2786050" y="2964653"/>
            <a:ext cx="642942" cy="500066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3036877" y="3214686"/>
            <a:ext cx="499272" cy="794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1428728" y="4429132"/>
            <a:ext cx="714380" cy="1588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1428728" y="4498982"/>
            <a:ext cx="714380" cy="1588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1000100" y="4214818"/>
            <a:ext cx="500066" cy="500066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57224" y="4357694"/>
            <a:ext cx="182880" cy="182880"/>
            <a:chOff x="1214414" y="5786454"/>
            <a:chExt cx="182880" cy="182880"/>
          </a:xfrm>
        </p:grpSpPr>
        <p:sp>
          <p:nvSpPr>
            <p:cNvPr id="33" name="Oval 32"/>
            <p:cNvSpPr/>
            <p:nvPr/>
          </p:nvSpPr>
          <p:spPr bwMode="auto">
            <a:xfrm>
              <a:off x="1214414" y="5786454"/>
              <a:ext cx="182880" cy="1828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5" name="Straight Connector 34"/>
            <p:cNvCxnSpPr>
              <a:stCxn id="33" idx="1"/>
              <a:endCxn id="33" idx="5"/>
            </p:cNvCxnSpPr>
            <p:nvPr/>
          </p:nvCxnSpPr>
          <p:spPr bwMode="auto">
            <a:xfrm rot="16200000" flipH="1">
              <a:off x="1241196" y="5813236"/>
              <a:ext cx="129316" cy="129316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>
              <a:stCxn id="33" idx="3"/>
              <a:endCxn id="33" idx="7"/>
            </p:cNvCxnSpPr>
            <p:nvPr/>
          </p:nvCxnSpPr>
          <p:spPr bwMode="auto">
            <a:xfrm rot="5400000" flipH="1" flipV="1">
              <a:off x="1241196" y="5813236"/>
              <a:ext cx="129316" cy="129316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3" name="Oval 52"/>
          <p:cNvSpPr/>
          <p:nvPr/>
        </p:nvSpPr>
        <p:spPr bwMode="auto">
          <a:xfrm>
            <a:off x="1000100" y="5536421"/>
            <a:ext cx="500066" cy="500066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" name="Straight Connector 53"/>
          <p:cNvCxnSpPr>
            <a:stCxn id="53" idx="6"/>
          </p:cNvCxnSpPr>
          <p:nvPr/>
        </p:nvCxnSpPr>
        <p:spPr bwMode="auto">
          <a:xfrm flipV="1">
            <a:off x="1500166" y="5536421"/>
            <a:ext cx="214314" cy="250033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53" idx="6"/>
          </p:cNvCxnSpPr>
          <p:nvPr/>
        </p:nvCxnSpPr>
        <p:spPr bwMode="auto">
          <a:xfrm>
            <a:off x="1500166" y="5786454"/>
            <a:ext cx="214314" cy="250033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flipV="1">
            <a:off x="3000364" y="5214950"/>
            <a:ext cx="214314" cy="250033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3000364" y="6107925"/>
            <a:ext cx="214314" cy="250033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Isosceles Triangle 59"/>
          <p:cNvSpPr/>
          <p:nvPr/>
        </p:nvSpPr>
        <p:spPr bwMode="auto">
          <a:xfrm rot="16200000">
            <a:off x="2428860" y="5536421"/>
            <a:ext cx="642942" cy="500066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 rot="5400000">
            <a:off x="2679687" y="5786454"/>
            <a:ext cx="499272" cy="794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2" name="Group 61"/>
          <p:cNvGrpSpPr/>
          <p:nvPr/>
        </p:nvGrpSpPr>
        <p:grpSpPr>
          <a:xfrm>
            <a:off x="857224" y="5675012"/>
            <a:ext cx="182880" cy="182880"/>
            <a:chOff x="1214414" y="5786454"/>
            <a:chExt cx="182880" cy="182880"/>
          </a:xfrm>
        </p:grpSpPr>
        <p:sp>
          <p:nvSpPr>
            <p:cNvPr id="63" name="Oval 62"/>
            <p:cNvSpPr/>
            <p:nvPr/>
          </p:nvSpPr>
          <p:spPr bwMode="auto">
            <a:xfrm>
              <a:off x="1214414" y="5786454"/>
              <a:ext cx="182880" cy="1828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4" name="Straight Connector 63"/>
            <p:cNvCxnSpPr>
              <a:stCxn id="63" idx="1"/>
              <a:endCxn id="63" idx="5"/>
            </p:cNvCxnSpPr>
            <p:nvPr/>
          </p:nvCxnSpPr>
          <p:spPr bwMode="auto">
            <a:xfrm rot="16200000" flipH="1">
              <a:off x="1241196" y="5813236"/>
              <a:ext cx="129316" cy="129316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>
              <a:stCxn id="63" idx="3"/>
              <a:endCxn id="63" idx="7"/>
            </p:cNvCxnSpPr>
            <p:nvPr/>
          </p:nvCxnSpPr>
          <p:spPr bwMode="auto">
            <a:xfrm rot="5400000" flipH="1" flipV="1">
              <a:off x="1241196" y="5813236"/>
              <a:ext cx="129316" cy="129316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6" name="Group 65"/>
          <p:cNvGrpSpPr/>
          <p:nvPr/>
        </p:nvGrpSpPr>
        <p:grpSpPr>
          <a:xfrm>
            <a:off x="2388856" y="5675012"/>
            <a:ext cx="182880" cy="182880"/>
            <a:chOff x="1214414" y="5786454"/>
            <a:chExt cx="182880" cy="182880"/>
          </a:xfrm>
        </p:grpSpPr>
        <p:sp>
          <p:nvSpPr>
            <p:cNvPr id="67" name="Oval 66"/>
            <p:cNvSpPr/>
            <p:nvPr/>
          </p:nvSpPr>
          <p:spPr bwMode="auto">
            <a:xfrm>
              <a:off x="1214414" y="5786454"/>
              <a:ext cx="182880" cy="1828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8" name="Straight Connector 67"/>
            <p:cNvCxnSpPr>
              <a:stCxn id="67" idx="1"/>
              <a:endCxn id="67" idx="5"/>
            </p:cNvCxnSpPr>
            <p:nvPr/>
          </p:nvCxnSpPr>
          <p:spPr bwMode="auto">
            <a:xfrm rot="16200000" flipH="1">
              <a:off x="1241196" y="5813236"/>
              <a:ext cx="129316" cy="129316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>
              <a:stCxn id="67" idx="3"/>
              <a:endCxn id="67" idx="7"/>
            </p:cNvCxnSpPr>
            <p:nvPr/>
          </p:nvCxnSpPr>
          <p:spPr bwMode="auto">
            <a:xfrm rot="5400000" flipH="1" flipV="1">
              <a:off x="1241196" y="5813236"/>
              <a:ext cx="129316" cy="129316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0" name="Picture 39" descr="pics_Page_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 t="18518" r="80556" b="71782"/>
          <a:stretch>
            <a:fillRect/>
          </a:stretch>
        </p:blipFill>
        <p:spPr>
          <a:xfrm>
            <a:off x="4643438" y="2786058"/>
            <a:ext cx="1500198" cy="785818"/>
          </a:xfrm>
          <a:prstGeom prst="rect">
            <a:avLst/>
          </a:prstGeom>
        </p:spPr>
      </p:pic>
      <p:pic>
        <p:nvPicPr>
          <p:cNvPr id="41" name="Picture 40" descr="pics_Page_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167" b="79167"/>
          <a:stretch>
            <a:fillRect/>
          </a:stretch>
        </p:blipFill>
        <p:spPr>
          <a:xfrm>
            <a:off x="3714744" y="1142984"/>
            <a:ext cx="2381267" cy="1428760"/>
          </a:xfrm>
          <a:prstGeom prst="rect">
            <a:avLst/>
          </a:prstGeom>
        </p:spPr>
      </p:pic>
      <p:pic>
        <p:nvPicPr>
          <p:cNvPr id="42" name="Picture 41" descr="pics_Page_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44" t="48002" r="79167" b="37500"/>
          <a:stretch>
            <a:fillRect/>
          </a:stretch>
        </p:blipFill>
        <p:spPr>
          <a:xfrm>
            <a:off x="4429124" y="3786190"/>
            <a:ext cx="1939031" cy="1214446"/>
          </a:xfrm>
          <a:prstGeom prst="rect">
            <a:avLst/>
          </a:prstGeom>
        </p:spPr>
      </p:pic>
      <p:pic>
        <p:nvPicPr>
          <p:cNvPr id="43" name="Picture 42" descr="pics_Page_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67" t="69908" r="79166" b="16203"/>
          <a:stretch>
            <a:fillRect/>
          </a:stretch>
        </p:blipFill>
        <p:spPr>
          <a:xfrm>
            <a:off x="4714876" y="5357826"/>
            <a:ext cx="2286016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9297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</a:p>
          <a:p>
            <a:endParaRPr lang="es-ES" dirty="0" smtClean="0"/>
          </a:p>
          <a:p>
            <a:endParaRPr lang="es-ES" dirty="0" smtClean="0"/>
          </a:p>
          <a:p>
            <a:pPr>
              <a:buFont typeface="Arial" charset="0"/>
              <a:buChar char="•"/>
            </a:pP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requires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introduction</a:t>
            </a:r>
            <a:r>
              <a:rPr lang="es-ES" dirty="0" smtClean="0"/>
              <a:t> of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	</a:t>
            </a:r>
          </a:p>
          <a:p>
            <a:r>
              <a:rPr lang="es-ES" dirty="0" smtClean="0"/>
              <a:t>	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make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amplitude</a:t>
            </a:r>
            <a:r>
              <a:rPr lang="es-ES" dirty="0" smtClean="0"/>
              <a:t> </a:t>
            </a:r>
            <a:r>
              <a:rPr lang="es-ES" dirty="0" err="1" smtClean="0"/>
              <a:t>finite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>
              <a:sym typeface="Wingdings" pitchFamily="2" charset="2"/>
            </a:endParaRPr>
          </a:p>
          <a:p>
            <a:r>
              <a:rPr lang="es-ES" dirty="0" smtClean="0">
                <a:sym typeface="Wingdings" pitchFamily="2" charset="2"/>
              </a:rPr>
              <a:t>       </a:t>
            </a:r>
            <a:r>
              <a:rPr lang="es-ES" dirty="0" err="1" smtClean="0">
                <a:sym typeface="Wingdings" pitchFamily="2" charset="2"/>
              </a:rPr>
              <a:t>Here</a:t>
            </a:r>
            <a:r>
              <a:rPr lang="es-ES" dirty="0" smtClean="0">
                <a:sym typeface="Wingdings" pitchFamily="2" charset="2"/>
              </a:rPr>
              <a:t>   (  </a:t>
            </a:r>
            <a:r>
              <a:rPr lang="es-ES" sz="1600" dirty="0" smtClean="0">
                <a:solidFill>
                  <a:srgbClr val="C00000"/>
                </a:solidFill>
                <a:latin typeface="+mj-lt"/>
                <a:sym typeface="Wingdings" pitchFamily="2" charset="2"/>
              </a:rPr>
              <a:t>[</a:t>
            </a:r>
            <a:r>
              <a:rPr lang="es-ES" sz="1600" dirty="0" err="1" smtClean="0">
                <a:solidFill>
                  <a:srgbClr val="C00000"/>
                </a:solidFill>
                <a:latin typeface="+mj-lt"/>
                <a:sym typeface="Wingdings" pitchFamily="2" charset="2"/>
              </a:rPr>
              <a:t>Pich,Rosell</a:t>
            </a:r>
            <a:r>
              <a:rPr lang="es-ES" sz="1600" dirty="0" smtClean="0">
                <a:solidFill>
                  <a:srgbClr val="C00000"/>
                </a:solidFill>
                <a:latin typeface="+mj-lt"/>
                <a:sym typeface="Wingdings" pitchFamily="2" charset="2"/>
              </a:rPr>
              <a:t>, SC’04] [SC’09]   </a:t>
            </a:r>
            <a:r>
              <a:rPr lang="es-ES" dirty="0" smtClean="0">
                <a:sym typeface="Wingdings" pitchFamily="2" charset="2"/>
              </a:rPr>
              <a:t>)  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 MS</a:t>
            </a:r>
            <a:r>
              <a:rPr lang="es-ES" sz="1600" dirty="0" smtClean="0">
                <a:solidFill>
                  <a:srgbClr val="000000"/>
                </a:solidFill>
                <a:sym typeface="Wingdings" pitchFamily="2" charset="2"/>
              </a:rPr>
              <a:t>(+</a:t>
            </a:r>
            <a:r>
              <a:rPr lang="es-ES" sz="1600" dirty="0" err="1" smtClean="0">
                <a:solidFill>
                  <a:srgbClr val="000000"/>
                </a:solidFill>
                <a:sym typeface="Wingdings" pitchFamily="2" charset="2"/>
              </a:rPr>
              <a:t>constant</a:t>
            </a:r>
            <a:r>
              <a:rPr lang="es-ES" sz="16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s-ES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s-ES" dirty="0" smtClean="0">
                <a:sym typeface="Wingdings" pitchFamily="2" charset="2"/>
              </a:rPr>
              <a:t>  </a:t>
            </a:r>
            <a:r>
              <a:rPr lang="es-ES" dirty="0" err="1" smtClean="0">
                <a:sym typeface="Wingdings" pitchFamily="2" charset="2"/>
              </a:rPr>
              <a:t>scheme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was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used</a:t>
            </a:r>
            <a:endParaRPr lang="es-ES" dirty="0" smtClean="0">
              <a:sym typeface="Wingdings" pitchFamily="2" charset="2"/>
            </a:endParaRPr>
          </a:p>
        </p:txBody>
      </p:sp>
      <p:pic>
        <p:nvPicPr>
          <p:cNvPr id="5" name="Picture 4" descr="pics_Page_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312" t="66667" r="27891" b="28125"/>
          <a:stretch>
            <a:fillRect/>
          </a:stretch>
        </p:blipFill>
        <p:spPr>
          <a:xfrm>
            <a:off x="1500165" y="1571612"/>
            <a:ext cx="6429421" cy="1190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757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err="1" smtClean="0"/>
              <a:t>This</a:t>
            </a:r>
            <a:r>
              <a:rPr lang="es-ES" smtClean="0"/>
              <a:t> </a:t>
            </a:r>
            <a:r>
              <a:rPr lang="es-ES" err="1" smtClean="0"/>
              <a:t>leaves</a:t>
            </a:r>
            <a:r>
              <a:rPr lang="es-ES" smtClean="0"/>
              <a:t> </a:t>
            </a:r>
            <a:r>
              <a:rPr lang="es-ES" err="1" smtClean="0"/>
              <a:t>the</a:t>
            </a:r>
            <a:r>
              <a:rPr lang="es-ES" smtClean="0"/>
              <a:t> </a:t>
            </a:r>
            <a:r>
              <a:rPr lang="es-ES" err="1" smtClean="0"/>
              <a:t>renormalized</a:t>
            </a:r>
            <a:r>
              <a:rPr lang="es-ES" smtClean="0"/>
              <a:t> </a:t>
            </a:r>
            <a:r>
              <a:rPr lang="es-ES" err="1" smtClean="0"/>
              <a:t>vertex</a:t>
            </a:r>
            <a:r>
              <a:rPr lang="es-ES" smtClean="0"/>
              <a:t> </a:t>
            </a:r>
            <a:r>
              <a:rPr lang="es-ES" err="1" smtClean="0"/>
              <a:t>functions</a:t>
            </a:r>
            <a:endParaRPr lang="es-ES"/>
          </a:p>
        </p:txBody>
      </p:sp>
      <p:pic>
        <p:nvPicPr>
          <p:cNvPr id="3" name="Picture 2" descr="pics_Page_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00166" y="1000108"/>
            <a:ext cx="6072230" cy="36433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643702" y="3929066"/>
            <a:ext cx="928694" cy="57150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786322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finite</a:t>
            </a:r>
            <a:r>
              <a:rPr lang="es-ES" dirty="0" smtClean="0"/>
              <a:t> </a:t>
            </a:r>
            <a:r>
              <a:rPr lang="es-ES" dirty="0" err="1" smtClean="0"/>
              <a:t>triangle</a:t>
            </a:r>
            <a:r>
              <a:rPr lang="es-ES" dirty="0" smtClean="0"/>
              <a:t> </a:t>
            </a:r>
            <a:r>
              <a:rPr lang="es-ES" dirty="0" err="1" smtClean="0"/>
              <a:t>contribution</a:t>
            </a:r>
            <a:r>
              <a:rPr lang="es-ES" dirty="0" smtClean="0"/>
              <a:t>,</a:t>
            </a:r>
            <a:endParaRPr lang="es-ES" dirty="0"/>
          </a:p>
        </p:txBody>
      </p:sp>
      <p:pic>
        <p:nvPicPr>
          <p:cNvPr id="7" name="Picture 6" descr="pics_Page_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370" t="32292" r="10203" b="63542"/>
          <a:stretch>
            <a:fillRect/>
          </a:stretch>
        </p:blipFill>
        <p:spPr>
          <a:xfrm>
            <a:off x="1000100" y="5214950"/>
            <a:ext cx="3786214" cy="688403"/>
          </a:xfrm>
          <a:prstGeom prst="rect">
            <a:avLst/>
          </a:prstGeom>
        </p:spPr>
      </p:pic>
      <p:pic>
        <p:nvPicPr>
          <p:cNvPr id="9" name="Picture 8" descr="pics_Page_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09" t="37500" r="17458" b="56250"/>
          <a:stretch>
            <a:fillRect/>
          </a:stretch>
        </p:blipFill>
        <p:spPr>
          <a:xfrm>
            <a:off x="1857356" y="5769030"/>
            <a:ext cx="5000660" cy="7318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00166" y="6000768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/>
              <a:t>being</a:t>
            </a:r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16" y="478017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[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Rosell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, 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Pich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 &amp; SC’04]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642910" y="5214950"/>
            <a:ext cx="214314" cy="250033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42910" y="6107925"/>
            <a:ext cx="214314" cy="250033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Isosceles Triangle 13"/>
          <p:cNvSpPr/>
          <p:nvPr/>
        </p:nvSpPr>
        <p:spPr bwMode="auto">
          <a:xfrm rot="16200000">
            <a:off x="71406" y="5536421"/>
            <a:ext cx="642942" cy="500066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>
            <a:off x="322233" y="5786454"/>
            <a:ext cx="499272" cy="794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" name="Picture 15" descr="pics_Page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202" t="43195" r="47723" b="54860"/>
          <a:stretch>
            <a:fillRect/>
          </a:stretch>
        </p:blipFill>
        <p:spPr>
          <a:xfrm>
            <a:off x="6858016" y="5747677"/>
            <a:ext cx="2214546" cy="253091"/>
          </a:xfrm>
          <a:prstGeom prst="rect">
            <a:avLst/>
          </a:prstGeom>
        </p:spPr>
      </p:pic>
      <p:pic>
        <p:nvPicPr>
          <p:cNvPr id="17" name="Picture 16" descr="pics_Page_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918" t="42709" r="5764" b="54860"/>
          <a:stretch>
            <a:fillRect/>
          </a:stretch>
        </p:blipFill>
        <p:spPr>
          <a:xfrm>
            <a:off x="6858016" y="6143644"/>
            <a:ext cx="1071570" cy="3571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29454" y="5643578"/>
            <a:ext cx="714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x</a:t>
            </a:r>
            <a:r>
              <a:rPr lang="es-ES" sz="1000" dirty="0" smtClean="0">
                <a:sym typeface="Wingdings" pitchFamily="2" charset="2"/>
              </a:rPr>
              <a:t>0</a:t>
            </a:r>
            <a:endParaRPr lang="es-E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6929454" y="6183175"/>
            <a:ext cx="714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x</a:t>
            </a:r>
            <a:r>
              <a:rPr lang="es-ES" sz="1000" dirty="0" smtClean="0">
                <a:sym typeface="Wingdings" pitchFamily="2" charset="2"/>
              </a:rPr>
              <a:t></a:t>
            </a:r>
            <a:r>
              <a:rPr lang="es-ES" sz="1000" dirty="0" smtClean="0">
                <a:latin typeface="Times New Roman"/>
                <a:cs typeface="Times New Roman"/>
                <a:sym typeface="Wingdings" pitchFamily="2" charset="2"/>
              </a:rPr>
              <a:t>∞</a:t>
            </a:r>
            <a:endParaRPr lang="es-ES" sz="1000" dirty="0"/>
          </a:p>
        </p:txBody>
      </p:sp>
      <p:sp>
        <p:nvSpPr>
          <p:cNvPr id="20" name="Left Brace 19"/>
          <p:cNvSpPr/>
          <p:nvPr/>
        </p:nvSpPr>
        <p:spPr bwMode="auto">
          <a:xfrm>
            <a:off x="6643702" y="5715016"/>
            <a:ext cx="142876" cy="785818"/>
          </a:xfrm>
          <a:prstGeom prst="leftBrace">
            <a:avLst/>
          </a:prstGeom>
          <a:noFill/>
          <a:ln w="1905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642918"/>
            <a:ext cx="80010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couplings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renormalized</a:t>
            </a:r>
            <a:r>
              <a:rPr lang="es-ES" dirty="0" smtClean="0"/>
              <a:t> amplitudes  </a:t>
            </a:r>
          </a:p>
          <a:p>
            <a:pPr>
              <a:lnSpc>
                <a:spcPct val="150000"/>
              </a:lnSpc>
            </a:pPr>
            <a:endParaRPr lang="es-ES" dirty="0" smtClean="0">
              <a:sym typeface="Wingdings" pitchFamily="2" charset="2"/>
            </a:endParaRPr>
          </a:p>
          <a:p>
            <a:r>
              <a:rPr lang="es-ES" dirty="0" smtClean="0">
                <a:sym typeface="Wingdings" pitchFamily="2" charset="2"/>
              </a:rPr>
              <a:t>	</a:t>
            </a:r>
            <a:r>
              <a:rPr lang="es-ES" dirty="0" err="1" smtClean="0">
                <a:sym typeface="Wingdings" pitchFamily="2" charset="2"/>
              </a:rPr>
              <a:t>Renormalized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couplings</a:t>
            </a:r>
            <a:endParaRPr lang="es-E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endParaRPr lang="es-ES" dirty="0" smtClean="0">
              <a:sym typeface="Wingdings" pitchFamily="2" charset="2"/>
            </a:endParaRPr>
          </a:p>
          <a:p>
            <a:endParaRPr lang="es-ES" dirty="0" smtClean="0">
              <a:sym typeface="Wingdings" pitchFamily="2" charset="2"/>
            </a:endParaRPr>
          </a:p>
          <a:p>
            <a:endParaRPr lang="es-E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NLO </a:t>
            </a:r>
            <a:r>
              <a:rPr lang="es-ES" dirty="0" err="1" smtClean="0">
                <a:sym typeface="Wingdings" pitchFamily="2" charset="2"/>
              </a:rPr>
              <a:t>running</a:t>
            </a:r>
            <a:r>
              <a:rPr lang="es-ES" dirty="0" smtClean="0">
                <a:sym typeface="Wingdings" pitchFamily="2" charset="2"/>
              </a:rPr>
              <a:t> in G</a:t>
            </a:r>
            <a:r>
              <a:rPr lang="es-ES" baseline="-25000" dirty="0" smtClean="0">
                <a:sym typeface="Wingdings" pitchFamily="2" charset="2"/>
              </a:rPr>
              <a:t>V</a:t>
            </a:r>
            <a:r>
              <a:rPr lang="es-ES" dirty="0" smtClean="0">
                <a:sym typeface="Wingdings" pitchFamily="2" charset="2"/>
              </a:rPr>
              <a:t>(</a:t>
            </a:r>
            <a:r>
              <a:rPr lang="es-ES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s-ES" dirty="0" smtClean="0">
                <a:sym typeface="Wingdings" pitchFamily="2" charset="2"/>
              </a:rPr>
              <a:t>) </a:t>
            </a:r>
          </a:p>
          <a:p>
            <a:endParaRPr lang="es-ES" dirty="0" smtClean="0">
              <a:sym typeface="Wingdings" pitchFamily="2" charset="2"/>
            </a:endParaRPr>
          </a:p>
          <a:p>
            <a:r>
              <a:rPr lang="es-ES" dirty="0" smtClean="0">
                <a:sym typeface="Wingdings" pitchFamily="2" charset="2"/>
              </a:rPr>
              <a:t>	induces a residual NNLO   </a:t>
            </a:r>
            <a:r>
              <a:rPr lang="es-ES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s-ES" dirty="0" smtClean="0">
                <a:sym typeface="Wingdings" pitchFamily="2" charset="2"/>
              </a:rPr>
              <a:t>-</a:t>
            </a:r>
            <a:r>
              <a:rPr lang="es-ES" dirty="0" err="1" smtClean="0">
                <a:sym typeface="Wingdings" pitchFamily="2" charset="2"/>
              </a:rPr>
              <a:t>dependence</a:t>
            </a:r>
            <a:r>
              <a:rPr lang="es-ES" dirty="0" smtClean="0">
                <a:sym typeface="Wingdings" pitchFamily="2" charset="2"/>
              </a:rPr>
              <a:t> </a:t>
            </a:r>
          </a:p>
          <a:p>
            <a:endParaRPr lang="es-ES" dirty="0" smtClean="0">
              <a:sym typeface="Wingdings" pitchFamily="2" charset="2"/>
            </a:endParaRPr>
          </a:p>
          <a:p>
            <a:endParaRPr lang="es-ES" dirty="0" smtClean="0">
              <a:sym typeface="Wingdings" pitchFamily="2" charset="2"/>
            </a:endParaRPr>
          </a:p>
          <a:p>
            <a:endParaRPr lang="es-E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s-ES" dirty="0" err="1" smtClean="0">
                <a:sym typeface="Wingdings" pitchFamily="2" charset="2"/>
              </a:rPr>
              <a:t>This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will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allow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us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to</a:t>
            </a:r>
            <a:r>
              <a:rPr lang="es-ES" dirty="0" smtClean="0">
                <a:sym typeface="Wingdings" pitchFamily="2" charset="2"/>
              </a:rPr>
              <a:t> use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RGE </a:t>
            </a:r>
          </a:p>
          <a:p>
            <a:pPr lvl="1"/>
            <a:r>
              <a:rPr lang="es-ES" dirty="0" smtClean="0">
                <a:sym typeface="Wingdings" pitchFamily="2" charset="2"/>
              </a:rPr>
              <a:t>	</a:t>
            </a:r>
          </a:p>
          <a:p>
            <a:pPr lvl="1"/>
            <a:r>
              <a:rPr lang="es-ES" dirty="0" smtClean="0">
                <a:sym typeface="Wingdings" pitchFamily="2" charset="2"/>
              </a:rPr>
              <a:t>	</a:t>
            </a:r>
            <a:r>
              <a:rPr lang="es-ES" dirty="0" err="1" smtClean="0">
                <a:sym typeface="Wingdings" pitchFamily="2" charset="2"/>
              </a:rPr>
              <a:t>to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resum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possible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large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radiative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corrections</a:t>
            </a:r>
            <a:endParaRPr lang="es-ES" dirty="0" smtClean="0">
              <a:sym typeface="Wingdings" pitchFamily="2" charset="2"/>
            </a:endParaRPr>
          </a:p>
          <a:p>
            <a:endParaRPr lang="es-ES" dirty="0" smtClean="0">
              <a:sym typeface="Wingdings" pitchFamily="2" charset="2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14348" y="2133600"/>
            <a:ext cx="7858180" cy="341016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rtl="0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sz="4400" kern="1200" dirty="0" err="1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pp</a:t>
            </a:r>
            <a:r>
              <a:rPr lang="es-ES_tradnl" sz="4400" kern="1200" dirty="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-</a:t>
            </a:r>
            <a:r>
              <a:rPr lang="es-ES_tradnl" sz="4400" kern="1200" dirty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Vector  </a:t>
            </a:r>
            <a:r>
              <a:rPr lang="es-ES_tradnl" sz="4400" kern="1200" dirty="0" err="1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Form</a:t>
            </a:r>
            <a:r>
              <a:rPr lang="es-ES_tradnl" sz="4400" kern="1200" dirty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 Factor:</a:t>
            </a:r>
          </a:p>
          <a:p>
            <a:pPr marL="342900" indent="-342900" algn="ctr" rtl="0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sz="4400" kern="1200" dirty="0" err="1">
                <a:solidFill>
                  <a:srgbClr val="FFFFFF"/>
                </a:solidFill>
                <a:latin typeface="Comic Sans MS" pitchFamily="66" charset="0"/>
                <a:ea typeface="+mn-ea"/>
                <a:cs typeface="+mn-cs"/>
              </a:rPr>
              <a:t>Field</a:t>
            </a:r>
            <a:r>
              <a:rPr lang="es-ES_tradnl" sz="4400" kern="1200" dirty="0">
                <a:solidFill>
                  <a:srgbClr val="FFFFFF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s-ES_tradnl" sz="4400" kern="1200" dirty="0" err="1">
                <a:solidFill>
                  <a:srgbClr val="FFFFFF"/>
                </a:solidFill>
                <a:latin typeface="Comic Sans MS" pitchFamily="66" charset="0"/>
                <a:ea typeface="+mn-ea"/>
                <a:cs typeface="+mn-cs"/>
              </a:rPr>
              <a:t>redefinitions</a:t>
            </a:r>
            <a:r>
              <a:rPr lang="es-ES_tradnl" sz="4400" kern="1200" dirty="0">
                <a:solidFill>
                  <a:srgbClr val="FFFFFF"/>
                </a:solidFill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342900" indent="-342900" algn="ctr" rtl="0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sz="4400" kern="1200" dirty="0">
                <a:solidFill>
                  <a:srgbClr val="FFFFFF"/>
                </a:solidFill>
                <a:latin typeface="Comic Sans MS" pitchFamily="66" charset="0"/>
                <a:ea typeface="+mn-ea"/>
                <a:cs typeface="+mn-cs"/>
              </a:rPr>
              <a:t>and </a:t>
            </a:r>
            <a:r>
              <a:rPr lang="es-ES_tradnl" sz="4400" kern="1200" dirty="0" err="1">
                <a:solidFill>
                  <a:srgbClr val="FFFFFF"/>
                </a:solidFill>
                <a:latin typeface="Comic Sans MS" pitchFamily="66" charset="0"/>
                <a:ea typeface="+mn-ea"/>
                <a:cs typeface="+mn-cs"/>
              </a:rPr>
              <a:t>redundant</a:t>
            </a:r>
            <a:r>
              <a:rPr lang="es-ES_tradnl" sz="4400" kern="1200" dirty="0">
                <a:solidFill>
                  <a:srgbClr val="FFFFFF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s-ES_tradnl" sz="4400" kern="1200" dirty="0" err="1">
                <a:solidFill>
                  <a:srgbClr val="FFFFFF"/>
                </a:solidFill>
                <a:latin typeface="Comic Sans MS" pitchFamily="66" charset="0"/>
                <a:ea typeface="+mn-ea"/>
                <a:cs typeface="+mn-cs"/>
              </a:rPr>
              <a:t>operators</a:t>
            </a:r>
            <a:endParaRPr lang="es-ES" sz="4400" kern="1200" dirty="0">
              <a:solidFill>
                <a:srgbClr val="FFFFFF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714356"/>
            <a:ext cx="90011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>
                <a:solidFill>
                  <a:srgbClr val="000000"/>
                </a:solidFill>
                <a:latin typeface="Blackadder ITC" pitchFamily="82" charset="0"/>
                <a:ea typeface="+mn-ea"/>
                <a:cs typeface="+mn-cs"/>
              </a:rPr>
              <a:t>L</a:t>
            </a:r>
            <a:r>
              <a:rPr lang="es-ES" sz="2000" kern="1200" baseline="300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V</a:t>
            </a:r>
            <a:r>
              <a:rPr lang="es-ES" sz="2000" kern="1200" baseline="-250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NLO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couplings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are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not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physical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by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themselves</a:t>
            </a:r>
            <a:endParaRPr lang="es-ES" sz="20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s-ES" sz="20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914400" lvl="2"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	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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Impossible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to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fix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  X</a:t>
            </a:r>
            <a:r>
              <a:rPr lang="es-ES" sz="2000" kern="1200" baseline="-250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Z,F,G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alone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pPr marL="914400" lvl="2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	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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just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combinations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of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them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other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couplings</a:t>
            </a:r>
            <a:endParaRPr lang="es-ES" sz="20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2000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2000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20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reason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is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that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they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are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proportional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to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EoM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s-ES" sz="20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s-ES" sz="2000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s-ES" sz="20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and </a:t>
            </a:r>
            <a:r>
              <a:rPr lang="es-ES" sz="2000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also</a:t>
            </a:r>
            <a:r>
              <a:rPr lang="es-ES" sz="20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obeying</a:t>
            </a:r>
            <a:r>
              <a:rPr lang="es-ES" sz="20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s-ES" sz="20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KG </a:t>
            </a:r>
            <a:r>
              <a:rPr lang="es-ES" sz="2000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equation</a:t>
            </a:r>
            <a:r>
              <a:rPr lang="es-ES" sz="20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endParaRPr lang="es-ES" sz="20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s-ES" sz="2000" b="1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6" name="Picture 5" descr="pics_Page_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57" t="38542" r="21880" b="57292"/>
          <a:stretch>
            <a:fillRect/>
          </a:stretch>
        </p:blipFill>
        <p:spPr>
          <a:xfrm>
            <a:off x="2071638" y="3282735"/>
            <a:ext cx="7072362" cy="785818"/>
          </a:xfrm>
          <a:prstGeom prst="rect">
            <a:avLst/>
          </a:prstGeom>
        </p:spPr>
      </p:pic>
      <p:pic>
        <p:nvPicPr>
          <p:cNvPr id="7" name="Picture 6" descr="pics_Page_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954" t="43750" r="32197" b="52083"/>
          <a:stretch>
            <a:fillRect/>
          </a:stretch>
        </p:blipFill>
        <p:spPr>
          <a:xfrm>
            <a:off x="-89330" y="4740602"/>
            <a:ext cx="4750628" cy="7601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rot="5400000" flipH="1" flipV="1">
            <a:off x="7393801" y="4032834"/>
            <a:ext cx="357190" cy="1588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8286776" y="3925677"/>
            <a:ext cx="285752" cy="1588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929454" y="4139991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s-ES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at </a:t>
            </a:r>
            <a:r>
              <a:rPr lang="es-ES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least</a:t>
            </a:r>
            <a:r>
              <a:rPr lang="es-ES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s-ES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1 </a:t>
            </a:r>
            <a:r>
              <a:rPr lang="es-ES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external</a:t>
            </a:r>
            <a:r>
              <a:rPr lang="es-ES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source</a:t>
            </a:r>
            <a:endParaRPr lang="es-ES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1024" y="4068553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s-ES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at </a:t>
            </a:r>
            <a:r>
              <a:rPr lang="es-ES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least</a:t>
            </a:r>
            <a:r>
              <a:rPr lang="es-ES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s-ES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2 </a:t>
            </a:r>
            <a:r>
              <a:rPr lang="es-ES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meson</a:t>
            </a:r>
            <a:r>
              <a:rPr lang="es-ES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fields</a:t>
            </a:r>
            <a:endParaRPr lang="es-ES" sz="12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16" y="785794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[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Rosell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, 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Pich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 &amp; SC’04]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664375"/>
            <a:ext cx="90011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2000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s-ES" sz="2000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s-ES" sz="2000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" sz="2000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s-ES" sz="20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         </a:t>
            </a:r>
            <a:r>
              <a:rPr lang="es-ES" sz="2000" kern="1200" baseline="-250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 </a:t>
            </a:r>
            <a:r>
              <a:rPr lang="es-ES" sz="20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                        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can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be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transformed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by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a vector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field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redefinition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  </a:t>
            </a:r>
            <a:r>
              <a:rPr lang="es-ES" sz="2000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V</a:t>
            </a:r>
            <a:r>
              <a:rPr lang="es-ES" sz="16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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V+</a:t>
            </a:r>
            <a:r>
              <a:rPr lang="es-ES" sz="2000" kern="1200" dirty="0" err="1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  <a:sym typeface="Wingdings" pitchFamily="2" charset="2"/>
              </a:rPr>
              <a:t>x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   </a:t>
            </a:r>
            <a:endParaRPr lang="es-ES" sz="20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		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	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	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into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other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resonance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operators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with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less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derivatives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:   M</a:t>
            </a:r>
            <a:r>
              <a:rPr lang="es-ES" sz="2000" kern="1200" baseline="-250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V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 F</a:t>
            </a:r>
            <a:r>
              <a:rPr lang="es-ES" sz="2000" kern="1200" baseline="-250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V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 G</a:t>
            </a:r>
            <a:r>
              <a:rPr lang="es-ES" sz="2000" kern="1200" baseline="-250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V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	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	</a:t>
            </a:r>
            <a:r>
              <a:rPr lang="es-ES" sz="32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+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  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the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                                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operator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   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10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  <a:sym typeface="Wingdings" pitchFamily="2" charset="2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	</a:t>
            </a:r>
            <a:r>
              <a:rPr lang="es-ES" sz="32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+ 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other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operators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that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 do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not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contribute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to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the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  <a:sym typeface="Wingdings" pitchFamily="2" charset="2"/>
              </a:rPr>
              <a:t>pp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-VFF</a:t>
            </a:r>
            <a:endParaRPr lang="es-ES" sz="2000" b="1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14" name="Picture 13" descr="pics_Page_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69" t="80193" r="48049" b="17748"/>
          <a:stretch>
            <a:fillRect/>
          </a:stretch>
        </p:blipFill>
        <p:spPr>
          <a:xfrm>
            <a:off x="2000231" y="3307581"/>
            <a:ext cx="1571637" cy="366714"/>
          </a:xfrm>
          <a:prstGeom prst="rect">
            <a:avLst/>
          </a:prstGeom>
        </p:spPr>
      </p:pic>
      <p:pic>
        <p:nvPicPr>
          <p:cNvPr id="15" name="Picture 14" descr="pics_Page_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83" t="82036" r="43525" b="15729"/>
          <a:stretch>
            <a:fillRect/>
          </a:stretch>
        </p:blipFill>
        <p:spPr>
          <a:xfrm>
            <a:off x="928661" y="1307317"/>
            <a:ext cx="1908299" cy="346964"/>
          </a:xfrm>
          <a:prstGeom prst="rect">
            <a:avLst/>
          </a:prstGeom>
        </p:spPr>
      </p:pic>
      <p:pic>
        <p:nvPicPr>
          <p:cNvPr id="16" name="Picture 15" descr="pics_Page_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75" t="82408" r="29295" b="15729"/>
          <a:stretch>
            <a:fillRect/>
          </a:stretch>
        </p:blipFill>
        <p:spPr>
          <a:xfrm>
            <a:off x="1000100" y="1730647"/>
            <a:ext cx="1590244" cy="294495"/>
          </a:xfrm>
          <a:prstGeom prst="rect">
            <a:avLst/>
          </a:prstGeom>
        </p:spPr>
      </p:pic>
      <p:pic>
        <p:nvPicPr>
          <p:cNvPr id="17" name="Picture 16" descr="pics_Page_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83" t="83977" r="40503" b="13788"/>
          <a:stretch>
            <a:fillRect/>
          </a:stretch>
        </p:blipFill>
        <p:spPr>
          <a:xfrm>
            <a:off x="837381" y="2093135"/>
            <a:ext cx="2305859" cy="357190"/>
          </a:xfrm>
          <a:prstGeom prst="rect">
            <a:avLst/>
          </a:prstGeom>
        </p:spPr>
      </p:pic>
      <p:sp>
        <p:nvSpPr>
          <p:cNvPr id="18" name="Left Brace 17"/>
          <p:cNvSpPr/>
          <p:nvPr/>
        </p:nvSpPr>
        <p:spPr bwMode="auto">
          <a:xfrm>
            <a:off x="785786" y="1235879"/>
            <a:ext cx="214314" cy="1071570"/>
          </a:xfrm>
          <a:prstGeom prst="leftBrace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rt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s-ES" sz="20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214290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sng" dirty="0" err="1" smtClean="0">
                <a:solidFill>
                  <a:schemeClr val="accent5">
                    <a:lumMod val="25000"/>
                  </a:schemeClr>
                </a:solidFill>
              </a:rPr>
              <a:t>Outline</a:t>
            </a:r>
            <a:endParaRPr lang="es-ES" b="1" u="sng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561446"/>
            <a:ext cx="78581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</a:rPr>
              <a:t>Formal  1/N</a:t>
            </a:r>
            <a:r>
              <a:rPr lang="es-ES" sz="2400" baseline="-25000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</a:rPr>
              <a:t>expansion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</a:rPr>
              <a:t> in 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c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endParaRPr lang="es-E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charset="0"/>
              <a:buChar char="•"/>
            </a:pPr>
            <a:endParaRPr lang="es-E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charset="0"/>
              <a:buChar char="•"/>
            </a:pPr>
            <a:endParaRPr lang="es-E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</a:rPr>
              <a:t>example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</a:rPr>
              <a:t> of 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pp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</a:rPr>
              <a:t>-VFF:</a:t>
            </a:r>
          </a:p>
          <a:p>
            <a:pPr>
              <a:buFont typeface="Arial" charset="0"/>
              <a:buChar char="•"/>
            </a:pPr>
            <a:endParaRPr lang="es-ES" sz="2400" dirty="0" smtClean="0">
              <a:solidFill>
                <a:srgbClr val="C00000"/>
              </a:solidFill>
            </a:endParaRPr>
          </a:p>
          <a:p>
            <a:pPr lvl="2">
              <a:buFontTx/>
              <a:buChar char="-"/>
            </a:pPr>
            <a:r>
              <a:rPr lang="es-ES" sz="2400" dirty="0" err="1" smtClean="0">
                <a:solidFill>
                  <a:srgbClr val="C00000"/>
                </a:solidFill>
              </a:rPr>
              <a:t>One-loop</a:t>
            </a:r>
            <a:r>
              <a:rPr lang="es-ES" sz="2400" dirty="0" smtClean="0">
                <a:solidFill>
                  <a:srgbClr val="C00000"/>
                </a:solidFill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</a:rPr>
              <a:t>computation</a:t>
            </a:r>
            <a:endParaRPr lang="es-ES" sz="2400" dirty="0" smtClean="0">
              <a:solidFill>
                <a:srgbClr val="C00000"/>
              </a:solidFill>
            </a:endParaRPr>
          </a:p>
          <a:p>
            <a:pPr lvl="2">
              <a:buFontTx/>
              <a:buChar char="-"/>
            </a:pPr>
            <a:endParaRPr lang="es-ES" sz="2400" dirty="0" smtClean="0">
              <a:solidFill>
                <a:srgbClr val="C00000"/>
              </a:solidFill>
            </a:endParaRPr>
          </a:p>
          <a:p>
            <a:pPr lvl="2">
              <a:buFontTx/>
              <a:buChar char="-"/>
            </a:pPr>
            <a:r>
              <a:rPr lang="es-ES" sz="2400" dirty="0" err="1" smtClean="0">
                <a:solidFill>
                  <a:srgbClr val="C00000"/>
                </a:solidFill>
              </a:rPr>
              <a:t>EoM</a:t>
            </a:r>
            <a:r>
              <a:rPr lang="es-ES" sz="2400" dirty="0" smtClean="0">
                <a:solidFill>
                  <a:srgbClr val="C00000"/>
                </a:solidFill>
              </a:rPr>
              <a:t>,  </a:t>
            </a:r>
            <a:r>
              <a:rPr lang="es-ES" sz="2400" dirty="0" err="1" smtClean="0">
                <a:solidFill>
                  <a:srgbClr val="C00000"/>
                </a:solidFill>
              </a:rPr>
              <a:t>Field</a:t>
            </a:r>
            <a:r>
              <a:rPr lang="es-ES" sz="2400" dirty="0" smtClean="0">
                <a:solidFill>
                  <a:srgbClr val="C00000"/>
                </a:solidFill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</a:rPr>
              <a:t>redef</a:t>
            </a:r>
            <a:r>
              <a:rPr lang="es-ES" sz="2400" dirty="0" smtClean="0">
                <a:solidFill>
                  <a:srgbClr val="C00000"/>
                </a:solidFill>
              </a:rPr>
              <a:t>.   &amp;   </a:t>
            </a:r>
            <a:r>
              <a:rPr lang="es-ES" sz="2400" dirty="0" err="1" smtClean="0">
                <a:solidFill>
                  <a:srgbClr val="C00000"/>
                </a:solidFill>
              </a:rPr>
              <a:t>redundant</a:t>
            </a:r>
            <a:r>
              <a:rPr lang="es-ES" sz="2400" dirty="0" smtClean="0">
                <a:solidFill>
                  <a:srgbClr val="C00000"/>
                </a:solidFill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</a:rPr>
              <a:t>operators</a:t>
            </a:r>
            <a:endParaRPr lang="es-ES" sz="2400" dirty="0" smtClean="0">
              <a:solidFill>
                <a:srgbClr val="C00000"/>
              </a:solidFill>
            </a:endParaRPr>
          </a:p>
          <a:p>
            <a:pPr lvl="2">
              <a:buFontTx/>
              <a:buChar char="-"/>
            </a:pPr>
            <a:endParaRPr lang="es-ES" sz="2400" dirty="0" smtClean="0">
              <a:solidFill>
                <a:srgbClr val="C00000"/>
              </a:solidFill>
            </a:endParaRPr>
          </a:p>
          <a:p>
            <a:pPr lvl="2">
              <a:buFontTx/>
              <a:buChar char="-"/>
            </a:pPr>
            <a:r>
              <a:rPr lang="es-ES" sz="2400" dirty="0" smtClean="0">
                <a:solidFill>
                  <a:srgbClr val="C00000"/>
                </a:solidFill>
              </a:rPr>
              <a:t>RGE   </a:t>
            </a:r>
            <a:r>
              <a:rPr lang="es-ES" sz="2400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s-ES" sz="2400" dirty="0" err="1" smtClean="0">
                <a:solidFill>
                  <a:srgbClr val="C00000"/>
                </a:solidFill>
              </a:rPr>
              <a:t>Solutions</a:t>
            </a:r>
            <a:r>
              <a:rPr lang="es-ES" sz="2400" dirty="0" smtClean="0">
                <a:solidFill>
                  <a:srgbClr val="C00000"/>
                </a:solidFill>
              </a:rPr>
              <a:t>   	</a:t>
            </a:r>
            <a:r>
              <a:rPr lang="es-ES" sz="2400" dirty="0" smtClean="0">
                <a:solidFill>
                  <a:srgbClr val="C00000"/>
                </a:solidFill>
                <a:sym typeface="Wingdings" pitchFamily="2" charset="2"/>
              </a:rPr>
              <a:t> IR-</a:t>
            </a:r>
            <a:r>
              <a:rPr lang="es-ES" sz="2400" dirty="0" err="1" smtClean="0">
                <a:solidFill>
                  <a:srgbClr val="C00000"/>
                </a:solidFill>
                <a:sym typeface="Wingdings" pitchFamily="2" charset="2"/>
              </a:rPr>
              <a:t>fixed</a:t>
            </a:r>
            <a:r>
              <a:rPr lang="es-ES" sz="24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  <a:sym typeface="Wingdings" pitchFamily="2" charset="2"/>
              </a:rPr>
              <a:t>point</a:t>
            </a:r>
            <a:endParaRPr lang="es-ES" sz="2400" dirty="0" smtClean="0">
              <a:solidFill>
                <a:srgbClr val="C00000"/>
              </a:solidFill>
            </a:endParaRPr>
          </a:p>
          <a:p>
            <a:pPr lvl="2">
              <a:buFontTx/>
              <a:buChar char="-"/>
            </a:pPr>
            <a:endParaRPr lang="es-ES" sz="2400" dirty="0" smtClean="0">
              <a:solidFill>
                <a:srgbClr val="C00000"/>
              </a:solidFill>
            </a:endParaRPr>
          </a:p>
          <a:p>
            <a:pPr lvl="2">
              <a:buFontTx/>
              <a:buChar char="-"/>
            </a:pPr>
            <a:r>
              <a:rPr lang="es-ES" sz="2400" dirty="0" err="1" smtClean="0">
                <a:solidFill>
                  <a:srgbClr val="C00000"/>
                </a:solidFill>
              </a:rPr>
              <a:t>Perturbative</a:t>
            </a:r>
            <a:r>
              <a:rPr lang="es-ES" sz="2400" dirty="0" smtClean="0">
                <a:solidFill>
                  <a:srgbClr val="C00000"/>
                </a:solidFill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</a:rPr>
              <a:t>regime</a:t>
            </a:r>
            <a:r>
              <a:rPr lang="es-ES" sz="2400" dirty="0" smtClean="0">
                <a:solidFill>
                  <a:srgbClr val="C00000"/>
                </a:solidFill>
              </a:rPr>
              <a:t> 	</a:t>
            </a:r>
            <a:r>
              <a:rPr lang="es-ES" sz="2400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s-ES" sz="2400" dirty="0" err="1" smtClean="0">
                <a:solidFill>
                  <a:srgbClr val="C00000"/>
                </a:solidFill>
                <a:sym typeface="Wingdings" pitchFamily="2" charset="2"/>
              </a:rPr>
              <a:t>Perturbation</a:t>
            </a:r>
            <a:r>
              <a:rPr lang="es-ES" sz="24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  <a:sym typeface="Wingdings" pitchFamily="2" charset="2"/>
              </a:rPr>
              <a:t>theory</a:t>
            </a:r>
            <a:r>
              <a:rPr lang="es-ES" sz="2400" dirty="0" smtClean="0">
                <a:solidFill>
                  <a:srgbClr val="C00000"/>
                </a:solidFill>
                <a:sym typeface="Wingdings" pitchFamily="2" charset="2"/>
              </a:rPr>
              <a:t> in 1/N</a:t>
            </a:r>
            <a:r>
              <a:rPr lang="es-ES" sz="2400" baseline="-25000" dirty="0" smtClean="0">
                <a:solidFill>
                  <a:srgbClr val="C00000"/>
                </a:solidFill>
                <a:sym typeface="Wingdings" pitchFamily="2" charset="2"/>
              </a:rPr>
              <a:t>C</a:t>
            </a:r>
            <a:r>
              <a:rPr lang="es-ES" sz="2400" dirty="0" smtClean="0">
                <a:solidFill>
                  <a:srgbClr val="C00000"/>
                </a:solidFill>
                <a:sym typeface="Wingdings" pitchFamily="2" charset="2"/>
              </a:rPr>
              <a:t>  </a:t>
            </a:r>
            <a:endParaRPr lang="es-ES" sz="2400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s-E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214290"/>
            <a:ext cx="9144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Similarly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 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higher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derivative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  </a:t>
            </a:r>
            <a:r>
              <a:rPr lang="es-ES" sz="2000" kern="1200" dirty="0">
                <a:solidFill>
                  <a:srgbClr val="000000"/>
                </a:solidFill>
                <a:latin typeface="Blackadder ITC" pitchFamily="82" charset="0"/>
                <a:ea typeface="+mn-ea"/>
                <a:cs typeface="+mn-cs"/>
              </a:rPr>
              <a:t>L</a:t>
            </a:r>
            <a:r>
              <a:rPr lang="es-ES" sz="2000" kern="1200" baseline="-250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V  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operators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for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the</a:t>
            </a:r>
            <a:r>
              <a:rPr lang="es-ES" dirty="0" smtClean="0">
                <a:solidFill>
                  <a:srgbClr val="000000"/>
                </a:solidFill>
              </a:rPr>
              <a:t> VFF</a:t>
            </a:r>
            <a:r>
              <a:rPr lang="es-ES" sz="20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can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be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simplified</a:t>
            </a:r>
            <a:endParaRPr lang="es-ES" sz="20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s-ES" sz="20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Thus</a:t>
            </a:r>
            <a:r>
              <a:rPr lang="es-ES" sz="16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  </a:t>
            </a:r>
            <a:r>
              <a:rPr lang="es-ES" sz="20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   </a:t>
            </a:r>
            <a:r>
              <a:rPr lang="es-ES" sz="2000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s-ES" sz="20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undesired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O(p</a:t>
            </a:r>
            <a:r>
              <a:rPr lang="es-ES" sz="2000" kern="1200" baseline="300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4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resonance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operators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 </a:t>
            </a:r>
            <a:r>
              <a:rPr lang="es-ES" sz="20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   (</a:t>
            </a:r>
            <a:r>
              <a:rPr lang="es-ES" sz="16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and </a:t>
            </a:r>
            <a:r>
              <a:rPr lang="es-ES" sz="16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their</a:t>
            </a:r>
            <a:r>
              <a:rPr lang="es-ES" sz="16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O(p</a:t>
            </a:r>
            <a:r>
              <a:rPr lang="es-ES" sz="1600" kern="1200" baseline="300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4</a:t>
            </a:r>
            <a:r>
              <a:rPr lang="es-ES" sz="16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s-ES" sz="1600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contributions</a:t>
            </a:r>
            <a:r>
              <a:rPr lang="es-ES" sz="20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rgbClr val="000000"/>
                </a:solidFill>
              </a:rPr>
              <a:t>		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sz="20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	</a:t>
            </a:r>
            <a:r>
              <a:rPr lang="es-ES" dirty="0" smtClean="0">
                <a:solidFill>
                  <a:srgbClr val="000000"/>
                </a:solidFill>
              </a:rPr>
              <a:t>           </a:t>
            </a:r>
            <a:r>
              <a:rPr lang="es-ES" sz="20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can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be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removed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from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s-ES" sz="20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s-ES" sz="20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theory</a:t>
            </a:r>
            <a:endParaRPr lang="es-ES" sz="20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20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20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20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20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  <a:sym typeface="Wingdings" pitchFamily="2" charset="2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20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s-ES" sz="20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1468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 err="1" smtClean="0">
                <a:sym typeface="Wingdings" pitchFamily="2" charset="2"/>
              </a:rPr>
              <a:t>We</a:t>
            </a:r>
            <a:r>
              <a:rPr lang="es-ES" dirty="0" smtClean="0">
                <a:sym typeface="Wingdings" pitchFamily="2" charset="2"/>
              </a:rPr>
              <a:t> can </a:t>
            </a:r>
            <a:r>
              <a:rPr lang="es-ES" dirty="0" err="1" smtClean="0">
                <a:sym typeface="Wingdings" pitchFamily="2" charset="2"/>
              </a:rPr>
              <a:t>remove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renormalized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part</a:t>
            </a:r>
            <a:r>
              <a:rPr lang="es-ES" dirty="0" smtClean="0">
                <a:sym typeface="Wingdings" pitchFamily="2" charset="2"/>
              </a:rPr>
              <a:t> of </a:t>
            </a:r>
            <a:r>
              <a:rPr lang="es-ES" dirty="0" err="1" smtClean="0">
                <a:sym typeface="Wingdings" pitchFamily="2" charset="2"/>
              </a:rPr>
              <a:t>this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operators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through</a:t>
            </a:r>
            <a:r>
              <a:rPr lang="es-ES" dirty="0" smtClean="0">
                <a:sym typeface="Wingdings" pitchFamily="2" charset="2"/>
              </a:rPr>
              <a:t>     V V + </a:t>
            </a:r>
            <a:r>
              <a:rPr lang="es-ES" dirty="0" smtClean="0">
                <a:latin typeface="Symbol" pitchFamily="18" charset="2"/>
                <a:sym typeface="Wingdings" pitchFamily="2" charset="2"/>
              </a:rPr>
              <a:t>x</a:t>
            </a:r>
            <a:r>
              <a:rPr lang="es-ES" dirty="0" smtClean="0"/>
              <a:t>(</a:t>
            </a:r>
            <a:r>
              <a:rPr lang="es-ES" sz="1400" dirty="0" err="1" smtClean="0"/>
              <a:t>X</a:t>
            </a:r>
            <a:r>
              <a:rPr lang="es-ES" sz="1400" baseline="-25000" dirty="0" err="1" smtClean="0"/>
              <a:t>Z</a:t>
            </a:r>
            <a:r>
              <a:rPr lang="es-ES" sz="1600" baseline="30000" dirty="0" err="1" smtClean="0"/>
              <a:t>r</a:t>
            </a:r>
            <a:r>
              <a:rPr lang="es-ES" sz="1400" dirty="0" err="1" smtClean="0"/>
              <a:t>,X</a:t>
            </a:r>
            <a:r>
              <a:rPr lang="es-ES" sz="1400" baseline="-25000" dirty="0" err="1" smtClean="0"/>
              <a:t>F</a:t>
            </a:r>
            <a:r>
              <a:rPr lang="es-ES" sz="1600" baseline="30000" dirty="0" err="1" smtClean="0"/>
              <a:t>r</a:t>
            </a:r>
            <a:r>
              <a:rPr lang="es-ES" sz="1400" dirty="0" err="1" smtClean="0"/>
              <a:t>,X</a:t>
            </a:r>
            <a:r>
              <a:rPr lang="es-ES" sz="1400" baseline="-25000" dirty="0" err="1" smtClean="0"/>
              <a:t>G</a:t>
            </a:r>
            <a:r>
              <a:rPr lang="es-ES" sz="1600" baseline="30000" dirty="0" err="1" smtClean="0"/>
              <a:t>r</a:t>
            </a:r>
            <a:r>
              <a:rPr lang="es-ES" dirty="0" smtClean="0"/>
              <a:t>)   	</a:t>
            </a:r>
          </a:p>
        </p:txBody>
      </p:sp>
      <p:pic>
        <p:nvPicPr>
          <p:cNvPr id="4" name="Picture 3" descr="pics_Page_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891" t="72917" r="23468" b="12500"/>
          <a:stretch>
            <a:fillRect/>
          </a:stretch>
        </p:blipFill>
        <p:spPr>
          <a:xfrm>
            <a:off x="1724686" y="3571876"/>
            <a:ext cx="5893634" cy="2500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6578" y="5857892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[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Rosell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, 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Pich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 &amp; SC’04]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71414"/>
            <a:ext cx="78581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field</a:t>
            </a:r>
            <a:r>
              <a:rPr lang="es-ES" dirty="0" smtClean="0"/>
              <a:t> </a:t>
            </a:r>
            <a:r>
              <a:rPr lang="es-ES" dirty="0" err="1" smtClean="0"/>
              <a:t>transformation</a:t>
            </a:r>
            <a:r>
              <a:rPr lang="es-ES" dirty="0" smtClean="0"/>
              <a:t>: </a:t>
            </a:r>
          </a:p>
          <a:p>
            <a:pPr lvl="2"/>
            <a:r>
              <a:rPr lang="es-ES" dirty="0" smtClean="0"/>
              <a:t>		</a:t>
            </a:r>
            <a:r>
              <a:rPr lang="es-ES" dirty="0" smtClean="0">
                <a:sym typeface="Wingdings" pitchFamily="2" charset="2"/>
              </a:rPr>
              <a:t></a:t>
            </a:r>
            <a:r>
              <a:rPr lang="es-ES" dirty="0" err="1" smtClean="0"/>
              <a:t>removes</a:t>
            </a:r>
            <a:r>
              <a:rPr lang="es-ES" dirty="0" smtClean="0"/>
              <a:t> </a:t>
            </a:r>
            <a:r>
              <a:rPr lang="es-ES" dirty="0" err="1" smtClean="0"/>
              <a:t>X</a:t>
            </a:r>
            <a:r>
              <a:rPr lang="es-ES" sz="2800" baseline="30000" dirty="0" err="1" smtClean="0"/>
              <a:t>r</a:t>
            </a:r>
            <a:r>
              <a:rPr lang="es-ES" sz="1800" baseline="-25000" dirty="0" err="1" smtClean="0"/>
              <a:t>Z,F,G</a:t>
            </a:r>
            <a:r>
              <a:rPr lang="es-ES" dirty="0" smtClean="0"/>
              <a:t>    </a:t>
            </a:r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 lvl="6"/>
            <a:r>
              <a:rPr lang="es-ES" dirty="0" smtClean="0">
                <a:sym typeface="Wingdings" pitchFamily="2" charset="2"/>
              </a:rPr>
              <a:t></a:t>
            </a:r>
            <a:r>
              <a:rPr lang="es-ES" dirty="0" err="1" smtClean="0"/>
              <a:t>encodes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running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 </a:t>
            </a:r>
          </a:p>
          <a:p>
            <a:endParaRPr lang="es-ES" dirty="0" smtClean="0"/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s-ES" dirty="0" err="1" smtClean="0"/>
              <a:t>Although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field</a:t>
            </a:r>
            <a:r>
              <a:rPr lang="es-ES" dirty="0" smtClean="0"/>
              <a:t> </a:t>
            </a:r>
            <a:r>
              <a:rPr lang="es-ES" dirty="0" err="1" smtClean="0"/>
              <a:t>redefinition</a:t>
            </a:r>
            <a:r>
              <a:rPr lang="es-ES" dirty="0" smtClean="0"/>
              <a:t> </a:t>
            </a:r>
            <a:r>
              <a:rPr lang="es-ES" dirty="0" smtClean="0">
                <a:sym typeface="Wingdings" pitchFamily="2" charset="2"/>
              </a:rPr>
              <a:t>  </a:t>
            </a:r>
            <a:r>
              <a:rPr lang="es-ES" dirty="0" smtClean="0">
                <a:latin typeface="Symbol" pitchFamily="18" charset="2"/>
                <a:sym typeface="Wingdings" pitchFamily="2" charset="2"/>
              </a:rPr>
              <a:t>x</a:t>
            </a:r>
            <a:r>
              <a:rPr lang="es-ES" dirty="0" smtClean="0"/>
              <a:t>(</a:t>
            </a:r>
            <a:r>
              <a:rPr lang="es-ES" dirty="0" err="1" smtClean="0"/>
              <a:t>X</a:t>
            </a:r>
            <a:r>
              <a:rPr lang="es-ES" baseline="-25000" dirty="0" err="1" smtClean="0"/>
              <a:t>Z</a:t>
            </a:r>
            <a:r>
              <a:rPr lang="es-ES" sz="2400" baseline="30000" dirty="0" err="1" smtClean="0"/>
              <a:t>r</a:t>
            </a:r>
            <a:r>
              <a:rPr lang="es-ES" dirty="0" err="1" smtClean="0"/>
              <a:t>,X</a:t>
            </a:r>
            <a:r>
              <a:rPr lang="es-ES" baseline="-25000" dirty="0" err="1" smtClean="0"/>
              <a:t>F</a:t>
            </a:r>
            <a:r>
              <a:rPr lang="es-ES" sz="2400" baseline="30000" dirty="0" err="1" smtClean="0"/>
              <a:t>r</a:t>
            </a:r>
            <a:r>
              <a:rPr lang="es-ES" dirty="0" err="1" smtClean="0"/>
              <a:t>,X</a:t>
            </a:r>
            <a:r>
              <a:rPr lang="es-ES" baseline="-25000" dirty="0" err="1" smtClean="0"/>
              <a:t>G</a:t>
            </a:r>
            <a:r>
              <a:rPr lang="es-ES" sz="2400" baseline="30000" dirty="0" err="1" smtClean="0"/>
              <a:t>r</a:t>
            </a:r>
            <a:r>
              <a:rPr lang="es-ES" dirty="0" smtClean="0"/>
              <a:t>)  </a:t>
            </a:r>
          </a:p>
          <a:p>
            <a:r>
              <a:rPr lang="es-ES" dirty="0" smtClean="0"/>
              <a:t>	</a:t>
            </a:r>
          </a:p>
          <a:p>
            <a:r>
              <a:rPr lang="es-ES" dirty="0" smtClean="0"/>
              <a:t>        </a:t>
            </a:r>
            <a:r>
              <a:rPr lang="es-ES" dirty="0" err="1" smtClean="0"/>
              <a:t>depends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particular  </a:t>
            </a:r>
            <a:r>
              <a:rPr lang="es-ES" dirty="0" smtClean="0">
                <a:latin typeface="Symbol" pitchFamily="18" charset="2"/>
              </a:rPr>
              <a:t>m</a:t>
            </a:r>
            <a:r>
              <a:rPr lang="es-ES" dirty="0" smtClean="0"/>
              <a:t>  </a:t>
            </a:r>
            <a:r>
              <a:rPr lang="es-ES" dirty="0" err="1" smtClean="0"/>
              <a:t>under</a:t>
            </a:r>
            <a:r>
              <a:rPr lang="es-ES" dirty="0" smtClean="0"/>
              <a:t> </a:t>
            </a:r>
            <a:r>
              <a:rPr lang="es-ES" dirty="0" err="1" smtClean="0"/>
              <a:t>consideration</a:t>
            </a:r>
            <a:r>
              <a:rPr lang="es-ES" dirty="0" smtClean="0"/>
              <a:t>    (</a:t>
            </a:r>
            <a:r>
              <a:rPr lang="es-ES" dirty="0" err="1" smtClean="0"/>
              <a:t>since</a:t>
            </a:r>
            <a:r>
              <a:rPr lang="es-ES" dirty="0" smtClean="0"/>
              <a:t> </a:t>
            </a:r>
            <a:r>
              <a:rPr lang="es-ES" dirty="0" err="1" smtClean="0"/>
              <a:t>X</a:t>
            </a:r>
            <a:r>
              <a:rPr lang="es-ES" sz="2800" baseline="30000" dirty="0" err="1" smtClean="0"/>
              <a:t>r</a:t>
            </a:r>
            <a:r>
              <a:rPr lang="es-ES" baseline="-25000" dirty="0" err="1" smtClean="0"/>
              <a:t>Z,F,G</a:t>
            </a:r>
            <a:r>
              <a:rPr lang="es-ES" dirty="0" smtClean="0"/>
              <a:t> do),    </a:t>
            </a:r>
          </a:p>
          <a:p>
            <a:endParaRPr lang="es-ES" dirty="0" smtClean="0"/>
          </a:p>
          <a:p>
            <a:r>
              <a:rPr lang="es-ES" dirty="0" smtClean="0"/>
              <a:t>	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resulting</a:t>
            </a:r>
            <a:r>
              <a:rPr lang="es-ES" dirty="0" smtClean="0"/>
              <a:t> </a:t>
            </a:r>
            <a:r>
              <a:rPr lang="es-ES" dirty="0" err="1" smtClean="0"/>
              <a:t>theory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still</a:t>
            </a:r>
            <a:r>
              <a:rPr lang="es-ES" dirty="0" smtClean="0"/>
              <a:t> </a:t>
            </a:r>
            <a:r>
              <a:rPr lang="es-ES" dirty="0" err="1" smtClean="0"/>
              <a:t>equivalent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original </a:t>
            </a:r>
            <a:r>
              <a:rPr lang="es-ES" dirty="0" err="1" smtClean="0"/>
              <a:t>one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 </a:t>
            </a:r>
          </a:p>
          <a:p>
            <a:endParaRPr lang="es-ES" dirty="0" smtClean="0"/>
          </a:p>
          <a:p>
            <a:pPr>
              <a:buFont typeface="Arial" charset="0"/>
              <a:buChar char="•"/>
            </a:pPr>
            <a:r>
              <a:rPr lang="es-ES" dirty="0" err="1" smtClean="0"/>
              <a:t>After</a:t>
            </a:r>
            <a:r>
              <a:rPr lang="es-ES" dirty="0" smtClean="0"/>
              <a:t> </a:t>
            </a:r>
            <a:r>
              <a:rPr lang="es-ES" dirty="0" err="1" smtClean="0"/>
              <a:t>removing</a:t>
            </a:r>
            <a:r>
              <a:rPr lang="es-ES" dirty="0" smtClean="0"/>
              <a:t> </a:t>
            </a:r>
            <a:r>
              <a:rPr lang="es-ES" dirty="0" err="1" smtClean="0"/>
              <a:t>X</a:t>
            </a:r>
            <a:r>
              <a:rPr lang="es-ES" sz="2400" baseline="30000" dirty="0" err="1" smtClean="0"/>
              <a:t>r</a:t>
            </a:r>
            <a:r>
              <a:rPr lang="es-ES" baseline="-25000" dirty="0" err="1" smtClean="0"/>
              <a:t>Z,F,G</a:t>
            </a:r>
            <a:r>
              <a:rPr lang="es-ES" dirty="0" smtClean="0"/>
              <a:t>,  </a:t>
            </a:r>
          </a:p>
          <a:p>
            <a:endParaRPr lang="es-ES" dirty="0" smtClean="0"/>
          </a:p>
          <a:p>
            <a:r>
              <a:rPr lang="es-ES" dirty="0" smtClean="0"/>
              <a:t>  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remaining</a:t>
            </a:r>
            <a:r>
              <a:rPr lang="es-ES" dirty="0" smtClean="0"/>
              <a:t> </a:t>
            </a:r>
            <a:r>
              <a:rPr lang="es-ES" dirty="0" err="1" smtClean="0"/>
              <a:t>couplings</a:t>
            </a:r>
            <a:r>
              <a:rPr lang="es-ES" dirty="0" smtClean="0"/>
              <a:t> are </a:t>
            </a:r>
            <a:r>
              <a:rPr lang="es-ES" dirty="0" err="1" smtClean="0"/>
              <a:t>ruled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endParaRPr lang="es-ES" baseline="30000" dirty="0" smtClean="0"/>
          </a:p>
          <a:p>
            <a:r>
              <a:rPr lang="es-ES" dirty="0" smtClean="0"/>
              <a:t>  </a:t>
            </a:r>
            <a:endParaRPr lang="es-ES" dirty="0"/>
          </a:p>
        </p:txBody>
      </p:sp>
      <p:pic>
        <p:nvPicPr>
          <p:cNvPr id="3" name="Picture 2" descr="pics_Page_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839" t="14583" r="28704" b="69792"/>
          <a:stretch>
            <a:fillRect/>
          </a:stretch>
        </p:blipFill>
        <p:spPr>
          <a:xfrm>
            <a:off x="4248148" y="3857628"/>
            <a:ext cx="4967322" cy="2714644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 bwMode="auto">
          <a:xfrm>
            <a:off x="4071934" y="4000504"/>
            <a:ext cx="428628" cy="2500330"/>
          </a:xfrm>
          <a:prstGeom prst="leftBrace">
            <a:avLst>
              <a:gd name="adj1" fmla="val 8333"/>
              <a:gd name="adj2" fmla="val 47113"/>
            </a:avLst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4" descr="pics_Page_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56" t="45833" r="36734" b="47917"/>
          <a:stretch>
            <a:fillRect/>
          </a:stretch>
        </p:blipFill>
        <p:spPr>
          <a:xfrm>
            <a:off x="5572132" y="500042"/>
            <a:ext cx="3286116" cy="13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363792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now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sets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scale</a:t>
            </a:r>
            <a:r>
              <a:rPr lang="es-ES" dirty="0" smtClean="0"/>
              <a:t>   </a:t>
            </a:r>
            <a:r>
              <a:rPr lang="es-ES" dirty="0" smtClean="0">
                <a:latin typeface="Symbol" pitchFamily="18" charset="2"/>
              </a:rPr>
              <a:t>m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dirty="0" smtClean="0"/>
              <a:t>= -q</a:t>
            </a:r>
            <a:r>
              <a:rPr lang="es-ES" baseline="30000" dirty="0" smtClean="0"/>
              <a:t>2</a:t>
            </a:r>
            <a:r>
              <a:rPr lang="es-ES" dirty="0" smtClean="0"/>
              <a:t>  (</a:t>
            </a:r>
            <a:r>
              <a:rPr lang="es-ES" dirty="0" smtClean="0">
                <a:latin typeface="Times New Roman"/>
                <a:cs typeface="Times New Roman"/>
              </a:rPr>
              <a:t>≡</a:t>
            </a:r>
            <a:r>
              <a:rPr lang="es-ES" dirty="0" smtClean="0"/>
              <a:t>Q</a:t>
            </a:r>
            <a:r>
              <a:rPr lang="es-ES" baseline="30000" dirty="0" smtClean="0"/>
              <a:t>2</a:t>
            </a:r>
            <a:r>
              <a:rPr lang="es-ES" dirty="0" smtClean="0"/>
              <a:t>) ,    </a:t>
            </a:r>
            <a:r>
              <a:rPr lang="es-ES" dirty="0" err="1" smtClean="0"/>
              <a:t>the</a:t>
            </a:r>
            <a:r>
              <a:rPr lang="es-ES" dirty="0" smtClean="0"/>
              <a:t> VFF </a:t>
            </a:r>
            <a:r>
              <a:rPr lang="es-ES" dirty="0" err="1" smtClean="0"/>
              <a:t>takes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simple </a:t>
            </a:r>
            <a:r>
              <a:rPr lang="es-ES" dirty="0" err="1" smtClean="0"/>
              <a:t>form</a:t>
            </a:r>
            <a:r>
              <a:rPr lang="es-ES" dirty="0" smtClean="0"/>
              <a:t>  </a:t>
            </a:r>
            <a:endParaRPr lang="es-ES" dirty="0"/>
          </a:p>
        </p:txBody>
      </p:sp>
      <p:pic>
        <p:nvPicPr>
          <p:cNvPr id="4" name="Picture 3" descr="pics_Page_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994" t="41667" r="16099" b="53125"/>
          <a:stretch>
            <a:fillRect/>
          </a:stretch>
        </p:blipFill>
        <p:spPr>
          <a:xfrm>
            <a:off x="457172" y="2363924"/>
            <a:ext cx="8401108" cy="1000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3929066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evolution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amplitude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Q</a:t>
            </a:r>
            <a:r>
              <a:rPr lang="es-ES" baseline="30000" dirty="0" smtClean="0"/>
              <a:t>2</a:t>
            </a:r>
            <a:r>
              <a:rPr lang="es-ES" dirty="0" smtClean="0"/>
              <a:t>  </a:t>
            </a:r>
          </a:p>
          <a:p>
            <a:r>
              <a:rPr lang="es-ES" dirty="0" smtClean="0"/>
              <a:t>	</a:t>
            </a:r>
          </a:p>
          <a:p>
            <a:r>
              <a:rPr lang="es-ES" dirty="0" smtClean="0"/>
              <a:t>     </a:t>
            </a:r>
            <a:r>
              <a:rPr lang="es-ES" dirty="0" smtClean="0">
                <a:sym typeface="Wingdings" pitchFamily="2" charset="2"/>
              </a:rPr>
              <a:t></a:t>
            </a:r>
            <a:r>
              <a:rPr lang="es-ES" dirty="0" err="1" smtClean="0"/>
              <a:t>provided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evolution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couplings</a:t>
            </a:r>
            <a:r>
              <a:rPr lang="es-ES" dirty="0" smtClean="0"/>
              <a:t>   </a:t>
            </a:r>
            <a:r>
              <a:rPr lang="es-ES" b="1" dirty="0" smtClean="0"/>
              <a:t>(</a:t>
            </a:r>
            <a:r>
              <a:rPr lang="es-ES" b="1" dirty="0" err="1" smtClean="0"/>
              <a:t>through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RGE)</a:t>
            </a:r>
            <a:endParaRPr lang="es-ES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pPr>
              <a:buFont typeface="Arial" charset="0"/>
              <a:buChar char="•"/>
            </a:pP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instace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 M</a:t>
            </a:r>
            <a:r>
              <a:rPr lang="es-ES" baseline="-25000" dirty="0" smtClean="0"/>
              <a:t>V</a:t>
            </a:r>
            <a:r>
              <a:rPr lang="es-ES" dirty="0" smtClean="0"/>
              <a:t>(</a:t>
            </a:r>
            <a:r>
              <a:rPr lang="es-ES" dirty="0" smtClean="0">
                <a:latin typeface="Symbol" pitchFamily="18" charset="2"/>
              </a:rPr>
              <a:t>m</a:t>
            </a:r>
            <a:r>
              <a:rPr lang="es-ES" dirty="0" smtClean="0"/>
              <a:t>)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related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pole </a:t>
            </a:r>
            <a:r>
              <a:rPr lang="es-ES" dirty="0" err="1" smtClean="0"/>
              <a:t>mass</a:t>
            </a:r>
            <a:r>
              <a:rPr lang="es-ES" dirty="0" smtClean="0"/>
              <a:t> </a:t>
            </a:r>
            <a:r>
              <a:rPr lang="es-ES" dirty="0" err="1" smtClean="0"/>
              <a:t>through</a:t>
            </a:r>
            <a:r>
              <a:rPr lang="es-ES" dirty="0" smtClean="0"/>
              <a:t>  </a:t>
            </a:r>
          </a:p>
        </p:txBody>
      </p:sp>
      <p:pic>
        <p:nvPicPr>
          <p:cNvPr id="6" name="Picture 5" descr="pics_Page_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54" t="53009" r="52267" b="45139"/>
          <a:stretch>
            <a:fillRect/>
          </a:stretch>
        </p:blipFill>
        <p:spPr>
          <a:xfrm>
            <a:off x="2571736" y="5929330"/>
            <a:ext cx="6143668" cy="413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14348" y="2133600"/>
            <a:ext cx="7858180" cy="219136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rtl="0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sz="4400" kern="1200" err="1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pp</a:t>
            </a:r>
            <a:r>
              <a:rPr lang="es-ES_tradnl" sz="4400" kern="120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-</a:t>
            </a:r>
            <a:r>
              <a:rPr lang="es-ES_tradnl" sz="4400" kern="120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Vector  </a:t>
            </a:r>
            <a:r>
              <a:rPr lang="es-ES_tradnl" sz="4400" kern="1200" err="1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Form</a:t>
            </a:r>
            <a:r>
              <a:rPr lang="es-ES_tradnl" sz="4400" kern="120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s-ES_tradnl" sz="4400" kern="120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Factor:</a:t>
            </a:r>
          </a:p>
          <a:p>
            <a:pPr marL="342900" indent="-342900" algn="ctr" rtl="0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sz="4400" smtClean="0">
                <a:solidFill>
                  <a:schemeClr val="bg1"/>
                </a:solidFill>
                <a:latin typeface="Comic Sans MS" pitchFamily="66" charset="0"/>
              </a:rPr>
              <a:t>RGE </a:t>
            </a:r>
            <a:r>
              <a:rPr lang="es-ES_tradnl" sz="4400" err="1" smtClean="0">
                <a:solidFill>
                  <a:schemeClr val="bg1"/>
                </a:solidFill>
                <a:latin typeface="Comic Sans MS" pitchFamily="66" charset="0"/>
              </a:rPr>
              <a:t>solutions</a:t>
            </a:r>
            <a:endParaRPr lang="es-ES" sz="4400" kern="1200">
              <a:solidFill>
                <a:schemeClr val="bg1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71414"/>
            <a:ext cx="77867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 err="1" smtClean="0"/>
              <a:t>The</a:t>
            </a:r>
            <a:r>
              <a:rPr lang="es-ES" dirty="0" smtClean="0"/>
              <a:t> RGE </a:t>
            </a:r>
            <a:r>
              <a:rPr lang="es-ES" dirty="0" err="1" smtClean="0"/>
              <a:t>for</a:t>
            </a:r>
            <a:r>
              <a:rPr lang="es-ES" dirty="0" smtClean="0"/>
              <a:t> M</a:t>
            </a:r>
            <a:r>
              <a:rPr lang="es-ES" baseline="-25000" dirty="0" smtClean="0"/>
              <a:t>V</a:t>
            </a:r>
            <a:r>
              <a:rPr lang="es-ES" dirty="0" smtClean="0"/>
              <a:t> and G</a:t>
            </a:r>
            <a:r>
              <a:rPr lang="es-ES" baseline="-25000" dirty="0" smtClean="0"/>
              <a:t>V</a:t>
            </a:r>
            <a:r>
              <a:rPr lang="es-ES" dirty="0" smtClean="0"/>
              <a:t> </a:t>
            </a:r>
            <a:r>
              <a:rPr lang="es-ES" dirty="0" err="1" smtClean="0"/>
              <a:t>provide</a:t>
            </a:r>
            <a:r>
              <a:rPr lang="es-ES" dirty="0" smtClean="0"/>
              <a:t> a </a:t>
            </a:r>
            <a:r>
              <a:rPr lang="es-ES" dirty="0" err="1" smtClean="0"/>
              <a:t>close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 of </a:t>
            </a:r>
            <a:r>
              <a:rPr lang="es-ES" dirty="0" err="1" smtClean="0"/>
              <a:t>equations</a:t>
            </a:r>
            <a:r>
              <a:rPr lang="es-ES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	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solution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form</a:t>
            </a:r>
            <a:r>
              <a:rPr lang="es-ES" dirty="0" smtClean="0"/>
              <a:t>, </a:t>
            </a:r>
            <a:endParaRPr lang="es-ES" dirty="0"/>
          </a:p>
        </p:txBody>
      </p:sp>
      <p:pic>
        <p:nvPicPr>
          <p:cNvPr id="3" name="Picture 2" descr="pics_Page_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068" t="67709" r="5666" b="30208"/>
          <a:stretch>
            <a:fillRect/>
          </a:stretch>
        </p:blipFill>
        <p:spPr>
          <a:xfrm>
            <a:off x="6500826" y="2285992"/>
            <a:ext cx="1285884" cy="285752"/>
          </a:xfrm>
          <a:prstGeom prst="rect">
            <a:avLst/>
          </a:prstGeom>
        </p:spPr>
      </p:pic>
      <p:pic>
        <p:nvPicPr>
          <p:cNvPr id="4" name="Picture 3" descr="pics_Page_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86" t="57153" r="38405" b="39722"/>
          <a:stretch>
            <a:fillRect/>
          </a:stretch>
        </p:blipFill>
        <p:spPr>
          <a:xfrm>
            <a:off x="214282" y="1071546"/>
            <a:ext cx="3214710" cy="642942"/>
          </a:xfrm>
          <a:prstGeom prst="rect">
            <a:avLst/>
          </a:prstGeom>
        </p:spPr>
      </p:pic>
      <p:pic>
        <p:nvPicPr>
          <p:cNvPr id="5" name="Picture 4" descr="pics_Page_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28" t="62500" r="32197" b="33333"/>
          <a:stretch>
            <a:fillRect/>
          </a:stretch>
        </p:blipFill>
        <p:spPr>
          <a:xfrm>
            <a:off x="142844" y="1500174"/>
            <a:ext cx="4714908" cy="785818"/>
          </a:xfrm>
          <a:prstGeom prst="rect">
            <a:avLst/>
          </a:prstGeom>
        </p:spPr>
      </p:pic>
      <p:pic>
        <p:nvPicPr>
          <p:cNvPr id="6" name="Picture 5" descr="pics_Page_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75" t="67709" r="46282" b="30208"/>
          <a:stretch>
            <a:fillRect/>
          </a:stretch>
        </p:blipFill>
        <p:spPr>
          <a:xfrm>
            <a:off x="5429256" y="1918515"/>
            <a:ext cx="3643338" cy="262320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 bwMode="auto">
          <a:xfrm>
            <a:off x="214282" y="1142984"/>
            <a:ext cx="428628" cy="1285884"/>
          </a:xfrm>
          <a:prstGeom prst="leftBrace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1357298"/>
            <a:ext cx="335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err="1" smtClean="0"/>
              <a:t>with</a:t>
            </a:r>
            <a:r>
              <a:rPr lang="es-ES" sz="1400" smtClean="0"/>
              <a:t> </a:t>
            </a:r>
            <a:r>
              <a:rPr lang="es-ES" sz="1400" err="1" smtClean="0"/>
              <a:t>the</a:t>
            </a:r>
            <a:r>
              <a:rPr lang="es-ES" sz="1400" smtClean="0"/>
              <a:t> </a:t>
            </a:r>
            <a:r>
              <a:rPr lang="es-ES" sz="1400" err="1" smtClean="0"/>
              <a:t>integration</a:t>
            </a:r>
            <a:r>
              <a:rPr lang="es-ES" sz="1400" smtClean="0"/>
              <a:t> variables  </a:t>
            </a:r>
            <a:r>
              <a:rPr lang="es-ES" sz="1400" b="1" smtClean="0">
                <a:latin typeface="Symbol" pitchFamily="18" charset="2"/>
              </a:rPr>
              <a:t>k</a:t>
            </a:r>
            <a:r>
              <a:rPr lang="es-ES" sz="1400" smtClean="0"/>
              <a:t>   and   </a:t>
            </a:r>
            <a:r>
              <a:rPr lang="es-ES" sz="1400" b="1" smtClean="0">
                <a:latin typeface="Symbol" pitchFamily="18" charset="2"/>
              </a:rPr>
              <a:t>L</a:t>
            </a:r>
            <a:endParaRPr lang="es-ES" sz="1400" b="1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ics_Page_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56" t="12500" r="36734" b="82292"/>
          <a:stretch>
            <a:fillRect/>
          </a:stretch>
        </p:blipFill>
        <p:spPr>
          <a:xfrm>
            <a:off x="7572396" y="4405320"/>
            <a:ext cx="2000264" cy="66675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 bwMode="auto">
          <a:xfrm>
            <a:off x="285720" y="4071942"/>
            <a:ext cx="4071966" cy="171451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2" y="71414"/>
            <a:ext cx="77867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 err="1" smtClean="0"/>
              <a:t>The</a:t>
            </a:r>
            <a:r>
              <a:rPr lang="es-ES" dirty="0" smtClean="0"/>
              <a:t> RGE </a:t>
            </a:r>
            <a:r>
              <a:rPr lang="es-ES" dirty="0" err="1" smtClean="0"/>
              <a:t>for</a:t>
            </a:r>
            <a:r>
              <a:rPr lang="es-ES" dirty="0" smtClean="0"/>
              <a:t> M</a:t>
            </a:r>
            <a:r>
              <a:rPr lang="es-ES" baseline="-25000" dirty="0" smtClean="0"/>
              <a:t>V</a:t>
            </a:r>
            <a:r>
              <a:rPr lang="es-ES" dirty="0" smtClean="0"/>
              <a:t> and G</a:t>
            </a:r>
            <a:r>
              <a:rPr lang="es-ES" baseline="-25000" dirty="0" smtClean="0"/>
              <a:t>V</a:t>
            </a:r>
            <a:r>
              <a:rPr lang="es-ES" dirty="0" smtClean="0"/>
              <a:t> </a:t>
            </a:r>
            <a:r>
              <a:rPr lang="es-ES" dirty="0" err="1" smtClean="0"/>
              <a:t>provide</a:t>
            </a:r>
            <a:r>
              <a:rPr lang="es-ES" dirty="0" smtClean="0"/>
              <a:t> a </a:t>
            </a:r>
            <a:r>
              <a:rPr lang="es-ES" dirty="0" err="1" smtClean="0"/>
              <a:t>close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 of </a:t>
            </a:r>
            <a:r>
              <a:rPr lang="es-ES" dirty="0" err="1" smtClean="0"/>
              <a:t>equations</a:t>
            </a:r>
            <a:r>
              <a:rPr lang="es-ES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	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solution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form</a:t>
            </a:r>
            <a:r>
              <a:rPr lang="es-ES" dirty="0" smtClean="0"/>
              <a:t>, </a:t>
            </a:r>
            <a:endParaRPr lang="es-ES" dirty="0"/>
          </a:p>
        </p:txBody>
      </p:sp>
      <p:pic>
        <p:nvPicPr>
          <p:cNvPr id="3" name="Picture 2" descr="pics_Page_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068" t="67709" r="5666" b="30208"/>
          <a:stretch>
            <a:fillRect/>
          </a:stretch>
        </p:blipFill>
        <p:spPr>
          <a:xfrm>
            <a:off x="6500826" y="2285992"/>
            <a:ext cx="1285884" cy="285752"/>
          </a:xfrm>
          <a:prstGeom prst="rect">
            <a:avLst/>
          </a:prstGeom>
        </p:spPr>
      </p:pic>
      <p:pic>
        <p:nvPicPr>
          <p:cNvPr id="4" name="Picture 3" descr="pics_Page_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86" t="57153" r="38405" b="39722"/>
          <a:stretch>
            <a:fillRect/>
          </a:stretch>
        </p:blipFill>
        <p:spPr>
          <a:xfrm>
            <a:off x="214282" y="1071546"/>
            <a:ext cx="3214710" cy="642942"/>
          </a:xfrm>
          <a:prstGeom prst="rect">
            <a:avLst/>
          </a:prstGeom>
        </p:spPr>
      </p:pic>
      <p:pic>
        <p:nvPicPr>
          <p:cNvPr id="5" name="Picture 4" descr="pics_Page_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28" t="62500" r="32197" b="33333"/>
          <a:stretch>
            <a:fillRect/>
          </a:stretch>
        </p:blipFill>
        <p:spPr>
          <a:xfrm>
            <a:off x="142844" y="1500174"/>
            <a:ext cx="4714908" cy="785818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 bwMode="auto">
          <a:xfrm>
            <a:off x="214282" y="1142984"/>
            <a:ext cx="428628" cy="1285884"/>
          </a:xfrm>
          <a:prstGeom prst="leftBrace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253933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 err="1" smtClean="0"/>
              <a:t>This</a:t>
            </a:r>
            <a:r>
              <a:rPr lang="es-ES" dirty="0" smtClean="0"/>
              <a:t> produces </a:t>
            </a:r>
            <a:r>
              <a:rPr lang="es-ES" dirty="0" err="1" smtClean="0"/>
              <a:t>the</a:t>
            </a:r>
            <a:r>
              <a:rPr lang="es-ES" dirty="0" smtClean="0"/>
              <a:t> flux </a:t>
            </a:r>
            <a:r>
              <a:rPr lang="es-ES" dirty="0" err="1" smtClean="0"/>
              <a:t>diagram</a:t>
            </a:r>
            <a:r>
              <a:rPr lang="es-ES" dirty="0" smtClean="0"/>
              <a:t>:</a:t>
            </a:r>
          </a:p>
          <a:p>
            <a:endParaRPr lang="es-E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643570" y="1357298"/>
            <a:ext cx="335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err="1" smtClean="0"/>
              <a:t>with</a:t>
            </a:r>
            <a:r>
              <a:rPr lang="es-ES" sz="1400" smtClean="0"/>
              <a:t> </a:t>
            </a:r>
            <a:r>
              <a:rPr lang="es-ES" sz="1400" err="1" smtClean="0"/>
              <a:t>the</a:t>
            </a:r>
            <a:r>
              <a:rPr lang="es-ES" sz="1400" smtClean="0"/>
              <a:t> </a:t>
            </a:r>
            <a:r>
              <a:rPr lang="es-ES" sz="1400" err="1" smtClean="0"/>
              <a:t>integration</a:t>
            </a:r>
            <a:r>
              <a:rPr lang="es-ES" sz="1400" smtClean="0"/>
              <a:t> variables  </a:t>
            </a:r>
            <a:r>
              <a:rPr lang="es-ES" sz="1400" b="1" smtClean="0">
                <a:latin typeface="Symbol" pitchFamily="18" charset="2"/>
              </a:rPr>
              <a:t>k</a:t>
            </a:r>
            <a:r>
              <a:rPr lang="es-ES" sz="1400" smtClean="0"/>
              <a:t>   and   </a:t>
            </a:r>
            <a:r>
              <a:rPr lang="es-ES" sz="1400" b="1" smtClean="0">
                <a:latin typeface="Symbol" pitchFamily="18" charset="2"/>
              </a:rPr>
              <a:t>L</a:t>
            </a:r>
            <a:endParaRPr lang="es-ES" sz="1400" b="1">
              <a:latin typeface="Symbol" pitchFamily="18" charset="2"/>
            </a:endParaRPr>
          </a:p>
        </p:txBody>
      </p:sp>
      <p:pic>
        <p:nvPicPr>
          <p:cNvPr id="10" name="Picture 9" descr="pics_Page_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28" t="5208" r="27890" b="76042"/>
          <a:stretch>
            <a:fillRect/>
          </a:stretch>
        </p:blipFill>
        <p:spPr>
          <a:xfrm>
            <a:off x="4513571" y="3000372"/>
            <a:ext cx="4487585" cy="3000396"/>
          </a:xfrm>
          <a:prstGeom prst="rect">
            <a:avLst/>
          </a:prstGeom>
        </p:spPr>
      </p:pic>
      <p:pic>
        <p:nvPicPr>
          <p:cNvPr id="13" name="Picture 12" descr="pics_Page_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56" t="23680" r="36734" b="73195"/>
          <a:stretch>
            <a:fillRect/>
          </a:stretch>
        </p:blipFill>
        <p:spPr>
          <a:xfrm>
            <a:off x="7572396" y="3457575"/>
            <a:ext cx="2000264" cy="400053"/>
          </a:xfrm>
          <a:prstGeom prst="rect">
            <a:avLst/>
          </a:prstGeom>
        </p:spPr>
      </p:pic>
      <p:pic>
        <p:nvPicPr>
          <p:cNvPr id="14" name="Picture 13" descr="pics_Page_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56" t="18333" r="36734" b="76459"/>
          <a:stretch>
            <a:fillRect/>
          </a:stretch>
        </p:blipFill>
        <p:spPr>
          <a:xfrm>
            <a:off x="7572396" y="3929066"/>
            <a:ext cx="2000264" cy="666754"/>
          </a:xfrm>
          <a:prstGeom prst="rect">
            <a:avLst/>
          </a:prstGeom>
        </p:spPr>
      </p:pic>
      <p:pic>
        <p:nvPicPr>
          <p:cNvPr id="17" name="Picture 16" descr="pics_Page_7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86" t="28125" r="29364" b="67708"/>
          <a:stretch>
            <a:fillRect/>
          </a:stretch>
        </p:blipFill>
        <p:spPr>
          <a:xfrm>
            <a:off x="5643570" y="3143248"/>
            <a:ext cx="3125413" cy="500066"/>
          </a:xfrm>
          <a:prstGeom prst="rect">
            <a:avLst/>
          </a:prstGeom>
        </p:spPr>
      </p:pic>
      <p:pic>
        <p:nvPicPr>
          <p:cNvPr id="18" name="Picture 17" descr="pics_Page_7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82" t="33334" r="38208" b="62500"/>
          <a:stretch>
            <a:fillRect/>
          </a:stretch>
        </p:blipFill>
        <p:spPr>
          <a:xfrm>
            <a:off x="6143636" y="2857496"/>
            <a:ext cx="1875249" cy="500066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 bwMode="auto">
          <a:xfrm rot="5400000">
            <a:off x="7000892" y="3643314"/>
            <a:ext cx="285752" cy="1588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0800000" flipV="1">
            <a:off x="7715272" y="3725070"/>
            <a:ext cx="142876" cy="132558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10800000" flipV="1">
            <a:off x="7786710" y="4214818"/>
            <a:ext cx="142876" cy="132558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0800000" flipV="1">
            <a:off x="7786711" y="4786322"/>
            <a:ext cx="142876" cy="132558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2" name="Picture 21" descr="pics_Page_4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839" t="14583" r="35996" b="77193"/>
          <a:stretch>
            <a:fillRect/>
          </a:stretch>
        </p:blipFill>
        <p:spPr>
          <a:xfrm>
            <a:off x="478602" y="4214818"/>
            <a:ext cx="3664770" cy="1285884"/>
          </a:xfrm>
          <a:prstGeom prst="rect">
            <a:avLst/>
          </a:prstGeom>
        </p:spPr>
      </p:pic>
      <p:pic>
        <p:nvPicPr>
          <p:cNvPr id="26" name="Picture 25" descr="pics_Page_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75" t="67709" r="46282" b="30208"/>
          <a:stretch>
            <a:fillRect/>
          </a:stretch>
        </p:blipFill>
        <p:spPr>
          <a:xfrm>
            <a:off x="5429256" y="1918515"/>
            <a:ext cx="3643338" cy="26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71414"/>
            <a:ext cx="77867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 err="1" smtClean="0"/>
              <a:t>The</a:t>
            </a:r>
            <a:r>
              <a:rPr lang="es-ES" dirty="0" smtClean="0"/>
              <a:t> RGE </a:t>
            </a:r>
            <a:r>
              <a:rPr lang="es-ES" dirty="0" err="1" smtClean="0"/>
              <a:t>for</a:t>
            </a:r>
            <a:r>
              <a:rPr lang="es-ES" dirty="0" smtClean="0"/>
              <a:t> M</a:t>
            </a:r>
            <a:r>
              <a:rPr lang="es-ES" baseline="-25000" dirty="0" smtClean="0"/>
              <a:t>V</a:t>
            </a:r>
            <a:r>
              <a:rPr lang="es-ES" dirty="0" smtClean="0"/>
              <a:t> and G</a:t>
            </a:r>
            <a:r>
              <a:rPr lang="es-ES" baseline="-25000" dirty="0" smtClean="0"/>
              <a:t>V</a:t>
            </a:r>
            <a:r>
              <a:rPr lang="es-ES" dirty="0" smtClean="0"/>
              <a:t> </a:t>
            </a:r>
            <a:r>
              <a:rPr lang="es-ES" dirty="0" err="1" smtClean="0"/>
              <a:t>provide</a:t>
            </a:r>
            <a:r>
              <a:rPr lang="es-ES" dirty="0" smtClean="0"/>
              <a:t> a </a:t>
            </a:r>
            <a:r>
              <a:rPr lang="es-ES" dirty="0" err="1" smtClean="0"/>
              <a:t>close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 of </a:t>
            </a:r>
            <a:r>
              <a:rPr lang="es-ES" dirty="0" err="1" smtClean="0"/>
              <a:t>equations</a:t>
            </a:r>
            <a:r>
              <a:rPr lang="es-ES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	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solution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form</a:t>
            </a:r>
            <a:r>
              <a:rPr lang="es-ES" dirty="0" smtClean="0"/>
              <a:t>, </a:t>
            </a:r>
            <a:endParaRPr lang="es-ES" dirty="0"/>
          </a:p>
        </p:txBody>
      </p:sp>
      <p:pic>
        <p:nvPicPr>
          <p:cNvPr id="3" name="Picture 2" descr="pics_Page_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068" t="67709" r="5666" b="30208"/>
          <a:stretch>
            <a:fillRect/>
          </a:stretch>
        </p:blipFill>
        <p:spPr>
          <a:xfrm>
            <a:off x="6500826" y="2285992"/>
            <a:ext cx="1285884" cy="285752"/>
          </a:xfrm>
          <a:prstGeom prst="rect">
            <a:avLst/>
          </a:prstGeom>
        </p:spPr>
      </p:pic>
      <p:pic>
        <p:nvPicPr>
          <p:cNvPr id="4" name="Picture 3" descr="pics_Page_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86" t="57153" r="38405" b="39722"/>
          <a:stretch>
            <a:fillRect/>
          </a:stretch>
        </p:blipFill>
        <p:spPr>
          <a:xfrm>
            <a:off x="214282" y="1071546"/>
            <a:ext cx="3214710" cy="642942"/>
          </a:xfrm>
          <a:prstGeom prst="rect">
            <a:avLst/>
          </a:prstGeom>
        </p:spPr>
      </p:pic>
      <p:pic>
        <p:nvPicPr>
          <p:cNvPr id="5" name="Picture 4" descr="pics_Page_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28" t="62500" r="32197" b="33333"/>
          <a:stretch>
            <a:fillRect/>
          </a:stretch>
        </p:blipFill>
        <p:spPr>
          <a:xfrm>
            <a:off x="142844" y="1500174"/>
            <a:ext cx="4714908" cy="785818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 bwMode="auto">
          <a:xfrm>
            <a:off x="214282" y="1142984"/>
            <a:ext cx="428628" cy="1285884"/>
          </a:xfrm>
          <a:prstGeom prst="leftBrace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253933"/>
            <a:ext cx="528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 err="1" smtClean="0"/>
              <a:t>This</a:t>
            </a:r>
            <a:r>
              <a:rPr lang="es-ES" dirty="0" smtClean="0"/>
              <a:t> produces </a:t>
            </a:r>
            <a:r>
              <a:rPr lang="es-ES" dirty="0" err="1" smtClean="0"/>
              <a:t>the</a:t>
            </a:r>
            <a:r>
              <a:rPr lang="es-ES" dirty="0" smtClean="0"/>
              <a:t> flux </a:t>
            </a:r>
            <a:r>
              <a:rPr lang="es-ES" dirty="0" err="1" smtClean="0"/>
              <a:t>diagram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643570" y="1357298"/>
            <a:ext cx="335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err="1" smtClean="0"/>
              <a:t>with</a:t>
            </a:r>
            <a:r>
              <a:rPr lang="es-ES" sz="1400" smtClean="0"/>
              <a:t> </a:t>
            </a:r>
            <a:r>
              <a:rPr lang="es-ES" sz="1400" err="1" smtClean="0"/>
              <a:t>the</a:t>
            </a:r>
            <a:r>
              <a:rPr lang="es-ES" sz="1400" smtClean="0"/>
              <a:t> </a:t>
            </a:r>
            <a:r>
              <a:rPr lang="es-ES" sz="1400" err="1" smtClean="0"/>
              <a:t>integration</a:t>
            </a:r>
            <a:r>
              <a:rPr lang="es-ES" sz="1400" smtClean="0"/>
              <a:t> variables  </a:t>
            </a:r>
            <a:r>
              <a:rPr lang="es-ES" sz="1400" b="1" smtClean="0">
                <a:latin typeface="Symbol" pitchFamily="18" charset="2"/>
              </a:rPr>
              <a:t>k</a:t>
            </a:r>
            <a:r>
              <a:rPr lang="es-ES" sz="1400" smtClean="0"/>
              <a:t>   and   </a:t>
            </a:r>
            <a:r>
              <a:rPr lang="es-ES" sz="1400" b="1" smtClean="0">
                <a:latin typeface="Symbol" pitchFamily="18" charset="2"/>
              </a:rPr>
              <a:t>L</a:t>
            </a:r>
            <a:endParaRPr lang="es-ES" sz="1400" b="1">
              <a:latin typeface="Symbol" pitchFamily="18" charset="2"/>
            </a:endParaRPr>
          </a:p>
        </p:txBody>
      </p:sp>
      <p:pic>
        <p:nvPicPr>
          <p:cNvPr id="10" name="Picture 9" descr="pics_Page_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28" t="5208" r="27890" b="76042"/>
          <a:stretch>
            <a:fillRect/>
          </a:stretch>
        </p:blipFill>
        <p:spPr>
          <a:xfrm>
            <a:off x="4513571" y="3000372"/>
            <a:ext cx="4487585" cy="3000396"/>
          </a:xfrm>
          <a:prstGeom prst="rect">
            <a:avLst/>
          </a:prstGeom>
        </p:spPr>
      </p:pic>
      <p:pic>
        <p:nvPicPr>
          <p:cNvPr id="17" name="Picture 16" descr="pics_Page_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86" t="28125" r="29364" b="67708"/>
          <a:stretch>
            <a:fillRect/>
          </a:stretch>
        </p:blipFill>
        <p:spPr>
          <a:xfrm>
            <a:off x="5643570" y="3143248"/>
            <a:ext cx="3125413" cy="500066"/>
          </a:xfrm>
          <a:prstGeom prst="rect">
            <a:avLst/>
          </a:prstGeom>
        </p:spPr>
      </p:pic>
      <p:pic>
        <p:nvPicPr>
          <p:cNvPr id="18" name="Picture 17" descr="pics_Page_7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82" t="33334" r="38208" b="62500"/>
          <a:stretch>
            <a:fillRect/>
          </a:stretch>
        </p:blipFill>
        <p:spPr>
          <a:xfrm>
            <a:off x="6143636" y="2857496"/>
            <a:ext cx="1875249" cy="500066"/>
          </a:xfrm>
          <a:prstGeom prst="rect">
            <a:avLst/>
          </a:prstGeom>
        </p:spPr>
      </p:pic>
      <p:pic>
        <p:nvPicPr>
          <p:cNvPr id="22" name="Picture 21" descr="pics_Page_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75" t="67709" r="46282" b="30208"/>
          <a:stretch>
            <a:fillRect/>
          </a:stretch>
        </p:blipFill>
        <p:spPr>
          <a:xfrm>
            <a:off x="5429256" y="1918515"/>
            <a:ext cx="3643338" cy="262320"/>
          </a:xfrm>
          <a:prstGeom prst="rect">
            <a:avLst/>
          </a:prstGeom>
        </p:spPr>
      </p:pic>
      <p:pic>
        <p:nvPicPr>
          <p:cNvPr id="23" name="Picture 22" descr="pics_Page_7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56" t="12500" r="36734" b="82292"/>
          <a:stretch>
            <a:fillRect/>
          </a:stretch>
        </p:blipFill>
        <p:spPr>
          <a:xfrm>
            <a:off x="7572396" y="4405320"/>
            <a:ext cx="2000264" cy="666754"/>
          </a:xfrm>
          <a:prstGeom prst="rect">
            <a:avLst/>
          </a:prstGeom>
        </p:spPr>
      </p:pic>
      <p:pic>
        <p:nvPicPr>
          <p:cNvPr id="26" name="Picture 25" descr="pics_Page_7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56" t="23680" r="36734" b="73195"/>
          <a:stretch>
            <a:fillRect/>
          </a:stretch>
        </p:blipFill>
        <p:spPr>
          <a:xfrm>
            <a:off x="7572396" y="3457575"/>
            <a:ext cx="2000264" cy="400053"/>
          </a:xfrm>
          <a:prstGeom prst="rect">
            <a:avLst/>
          </a:prstGeom>
        </p:spPr>
      </p:pic>
      <p:pic>
        <p:nvPicPr>
          <p:cNvPr id="27" name="Picture 26" descr="pics_Page_7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56" t="18333" r="36734" b="76459"/>
          <a:stretch>
            <a:fillRect/>
          </a:stretch>
        </p:blipFill>
        <p:spPr>
          <a:xfrm>
            <a:off x="7572396" y="3929066"/>
            <a:ext cx="2000264" cy="666754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 bwMode="auto">
          <a:xfrm rot="10800000" flipV="1">
            <a:off x="7715272" y="3725070"/>
            <a:ext cx="142876" cy="132558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 flipV="1">
            <a:off x="7786710" y="4214818"/>
            <a:ext cx="142876" cy="132558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10800000" flipV="1">
            <a:off x="7786711" y="4786322"/>
            <a:ext cx="142876" cy="132558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5-Point Star 31"/>
          <p:cNvSpPr/>
          <p:nvPr/>
        </p:nvSpPr>
        <p:spPr bwMode="auto">
          <a:xfrm>
            <a:off x="4726308" y="4857760"/>
            <a:ext cx="274320" cy="274320"/>
          </a:xfrm>
          <a:prstGeom prst="star5">
            <a:avLst/>
          </a:prstGeom>
          <a:solidFill>
            <a:srgbClr val="FFC0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>
            <a:off x="7000892" y="3643314"/>
            <a:ext cx="285752" cy="1588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71414"/>
            <a:ext cx="77867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 err="1" smtClean="0"/>
              <a:t>The</a:t>
            </a:r>
            <a:r>
              <a:rPr lang="es-ES" dirty="0" smtClean="0"/>
              <a:t> RGE </a:t>
            </a:r>
            <a:r>
              <a:rPr lang="es-ES" dirty="0" err="1" smtClean="0"/>
              <a:t>for</a:t>
            </a:r>
            <a:r>
              <a:rPr lang="es-ES" dirty="0" smtClean="0"/>
              <a:t> M</a:t>
            </a:r>
            <a:r>
              <a:rPr lang="es-ES" baseline="-25000" dirty="0" smtClean="0"/>
              <a:t>V</a:t>
            </a:r>
            <a:r>
              <a:rPr lang="es-ES" dirty="0" smtClean="0"/>
              <a:t> and G</a:t>
            </a:r>
            <a:r>
              <a:rPr lang="es-ES" baseline="-25000" dirty="0" smtClean="0"/>
              <a:t>V</a:t>
            </a:r>
            <a:r>
              <a:rPr lang="es-ES" dirty="0" smtClean="0"/>
              <a:t> </a:t>
            </a:r>
            <a:r>
              <a:rPr lang="es-ES" dirty="0" err="1" smtClean="0"/>
              <a:t>provide</a:t>
            </a:r>
            <a:r>
              <a:rPr lang="es-ES" dirty="0" smtClean="0"/>
              <a:t> a </a:t>
            </a:r>
            <a:r>
              <a:rPr lang="es-ES" dirty="0" err="1" smtClean="0"/>
              <a:t>close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 of </a:t>
            </a:r>
            <a:r>
              <a:rPr lang="es-ES" dirty="0" err="1" smtClean="0"/>
              <a:t>equations</a:t>
            </a:r>
            <a:r>
              <a:rPr lang="es-ES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	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solution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form</a:t>
            </a:r>
            <a:r>
              <a:rPr lang="es-ES" dirty="0" smtClean="0"/>
              <a:t>, </a:t>
            </a:r>
            <a:endParaRPr lang="es-ES" dirty="0"/>
          </a:p>
        </p:txBody>
      </p:sp>
      <p:pic>
        <p:nvPicPr>
          <p:cNvPr id="3" name="Picture 2" descr="pics_Page_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068" t="67709" r="5666" b="30208"/>
          <a:stretch>
            <a:fillRect/>
          </a:stretch>
        </p:blipFill>
        <p:spPr>
          <a:xfrm>
            <a:off x="6500826" y="2285992"/>
            <a:ext cx="1285884" cy="285752"/>
          </a:xfrm>
          <a:prstGeom prst="rect">
            <a:avLst/>
          </a:prstGeom>
        </p:spPr>
      </p:pic>
      <p:pic>
        <p:nvPicPr>
          <p:cNvPr id="4" name="Picture 3" descr="pics_Page_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86" t="57153" r="38405" b="39722"/>
          <a:stretch>
            <a:fillRect/>
          </a:stretch>
        </p:blipFill>
        <p:spPr>
          <a:xfrm>
            <a:off x="214282" y="1071546"/>
            <a:ext cx="3214710" cy="642942"/>
          </a:xfrm>
          <a:prstGeom prst="rect">
            <a:avLst/>
          </a:prstGeom>
        </p:spPr>
      </p:pic>
      <p:pic>
        <p:nvPicPr>
          <p:cNvPr id="5" name="Picture 4" descr="pics_Page_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28" t="62500" r="32197" b="33333"/>
          <a:stretch>
            <a:fillRect/>
          </a:stretch>
        </p:blipFill>
        <p:spPr>
          <a:xfrm>
            <a:off x="142844" y="1500174"/>
            <a:ext cx="4714908" cy="785818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 bwMode="auto">
          <a:xfrm>
            <a:off x="214282" y="1142984"/>
            <a:ext cx="428628" cy="1285884"/>
          </a:xfrm>
          <a:prstGeom prst="leftBrace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253933"/>
            <a:ext cx="52864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 err="1" smtClean="0"/>
              <a:t>This</a:t>
            </a:r>
            <a:r>
              <a:rPr lang="es-ES" dirty="0" smtClean="0"/>
              <a:t> produces </a:t>
            </a:r>
            <a:r>
              <a:rPr lang="es-ES" dirty="0" err="1" smtClean="0"/>
              <a:t>the</a:t>
            </a:r>
            <a:r>
              <a:rPr lang="es-ES" dirty="0" smtClean="0"/>
              <a:t> flux </a:t>
            </a:r>
            <a:r>
              <a:rPr lang="es-ES" dirty="0" err="1" smtClean="0"/>
              <a:t>diagram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Font typeface="Arial" charset="0"/>
              <a:buChar char="•"/>
            </a:pPr>
            <a:r>
              <a:rPr lang="es-ES" dirty="0" err="1" smtClean="0"/>
              <a:t>There</a:t>
            </a:r>
            <a:r>
              <a:rPr lang="es-ES" dirty="0" smtClean="0"/>
              <a:t> </a:t>
            </a:r>
            <a:r>
              <a:rPr lang="es-ES" dirty="0" err="1" smtClean="0"/>
              <a:t>appears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IR </a:t>
            </a:r>
            <a:r>
              <a:rPr lang="es-ES" dirty="0" err="1" smtClean="0"/>
              <a:t>fixed</a:t>
            </a:r>
            <a:r>
              <a:rPr lang="es-ES" dirty="0" smtClean="0"/>
              <a:t> </a:t>
            </a:r>
            <a:r>
              <a:rPr lang="es-ES" dirty="0" err="1" smtClean="0"/>
              <a:t>point</a:t>
            </a:r>
            <a:r>
              <a:rPr lang="es-ES" dirty="0" smtClean="0"/>
              <a:t> </a:t>
            </a:r>
          </a:p>
          <a:p>
            <a:pPr lvl="1">
              <a:lnSpc>
                <a:spcPct val="200000"/>
              </a:lnSpc>
            </a:pPr>
            <a:r>
              <a:rPr lang="es-ES" dirty="0" smtClean="0"/>
              <a:t>   at   </a:t>
            </a:r>
            <a:r>
              <a:rPr lang="es-ES" sz="1800" dirty="0" smtClean="0"/>
              <a:t>M</a:t>
            </a:r>
            <a:r>
              <a:rPr lang="es-ES" sz="1800" baseline="-25000" dirty="0" smtClean="0"/>
              <a:t>V</a:t>
            </a:r>
            <a:r>
              <a:rPr lang="es-ES" sz="1800" dirty="0" smtClean="0"/>
              <a:t>=0,  3G</a:t>
            </a:r>
            <a:r>
              <a:rPr lang="es-ES" sz="1800" baseline="-25000" dirty="0" smtClean="0"/>
              <a:t>V</a:t>
            </a:r>
            <a:r>
              <a:rPr lang="es-ES" sz="1800" baseline="30000" dirty="0" smtClean="0"/>
              <a:t>2</a:t>
            </a:r>
            <a:r>
              <a:rPr lang="es-ES" sz="1800" dirty="0" smtClean="0"/>
              <a:t>=F</a:t>
            </a:r>
            <a:r>
              <a:rPr lang="es-ES" sz="1800" baseline="30000" dirty="0" smtClean="0"/>
              <a:t>2</a:t>
            </a:r>
            <a:r>
              <a:rPr lang="es-ES" sz="1800" dirty="0" smtClean="0"/>
              <a:t>  </a:t>
            </a:r>
          </a:p>
          <a:p>
            <a:pPr>
              <a:buFont typeface="Arial" charset="0"/>
              <a:buChar char="•"/>
            </a:pPr>
            <a:endParaRPr lang="es-ES" sz="1800" dirty="0" smtClean="0"/>
          </a:p>
          <a:p>
            <a:r>
              <a:rPr lang="es-ES" dirty="0" err="1" smtClean="0"/>
              <a:t>where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trajectories</a:t>
            </a:r>
            <a:r>
              <a:rPr lang="es-ES" dirty="0" smtClean="0"/>
              <a:t> converge </a:t>
            </a:r>
          </a:p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TextBox 8"/>
          <p:cNvSpPr txBox="1"/>
          <p:nvPr/>
        </p:nvSpPr>
        <p:spPr>
          <a:xfrm>
            <a:off x="5643570" y="1357298"/>
            <a:ext cx="335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err="1" smtClean="0"/>
              <a:t>with</a:t>
            </a:r>
            <a:r>
              <a:rPr lang="es-ES" sz="1400" smtClean="0"/>
              <a:t> </a:t>
            </a:r>
            <a:r>
              <a:rPr lang="es-ES" sz="1400" err="1" smtClean="0"/>
              <a:t>the</a:t>
            </a:r>
            <a:r>
              <a:rPr lang="es-ES" sz="1400" smtClean="0"/>
              <a:t> </a:t>
            </a:r>
            <a:r>
              <a:rPr lang="es-ES" sz="1400" err="1" smtClean="0"/>
              <a:t>integration</a:t>
            </a:r>
            <a:r>
              <a:rPr lang="es-ES" sz="1400" smtClean="0"/>
              <a:t> variables  </a:t>
            </a:r>
            <a:r>
              <a:rPr lang="es-ES" sz="1400" b="1" smtClean="0">
                <a:latin typeface="Symbol" pitchFamily="18" charset="2"/>
              </a:rPr>
              <a:t>k</a:t>
            </a:r>
            <a:r>
              <a:rPr lang="es-ES" sz="1400" smtClean="0"/>
              <a:t>   and   </a:t>
            </a:r>
            <a:r>
              <a:rPr lang="es-ES" sz="1400" b="1" smtClean="0">
                <a:latin typeface="Symbol" pitchFamily="18" charset="2"/>
              </a:rPr>
              <a:t>L</a:t>
            </a:r>
            <a:endParaRPr lang="es-ES" sz="1400" b="1">
              <a:latin typeface="Symbol" pitchFamily="18" charset="2"/>
            </a:endParaRPr>
          </a:p>
        </p:txBody>
      </p:sp>
      <p:pic>
        <p:nvPicPr>
          <p:cNvPr id="10" name="Picture 9" descr="pics_Page_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28" t="5208" r="27890" b="76042"/>
          <a:stretch>
            <a:fillRect/>
          </a:stretch>
        </p:blipFill>
        <p:spPr>
          <a:xfrm>
            <a:off x="4513571" y="3000372"/>
            <a:ext cx="4487585" cy="3000396"/>
          </a:xfrm>
          <a:prstGeom prst="rect">
            <a:avLst/>
          </a:prstGeom>
        </p:spPr>
      </p:pic>
      <p:pic>
        <p:nvPicPr>
          <p:cNvPr id="17" name="Picture 16" descr="pics_Page_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86" t="28125" r="29364" b="67708"/>
          <a:stretch>
            <a:fillRect/>
          </a:stretch>
        </p:blipFill>
        <p:spPr>
          <a:xfrm>
            <a:off x="5643570" y="3143248"/>
            <a:ext cx="3125413" cy="500066"/>
          </a:xfrm>
          <a:prstGeom prst="rect">
            <a:avLst/>
          </a:prstGeom>
        </p:spPr>
      </p:pic>
      <p:pic>
        <p:nvPicPr>
          <p:cNvPr id="18" name="Picture 17" descr="pics_Page_7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82" t="33334" r="38208" b="62500"/>
          <a:stretch>
            <a:fillRect/>
          </a:stretch>
        </p:blipFill>
        <p:spPr>
          <a:xfrm>
            <a:off x="6143636" y="2857496"/>
            <a:ext cx="1875249" cy="500066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 bwMode="auto">
          <a:xfrm rot="5400000">
            <a:off x="7000892" y="3643314"/>
            <a:ext cx="285752" cy="1588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2" name="Picture 21" descr="pics_Page_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75" t="67709" r="46282" b="30208"/>
          <a:stretch>
            <a:fillRect/>
          </a:stretch>
        </p:blipFill>
        <p:spPr>
          <a:xfrm>
            <a:off x="5429256" y="1918515"/>
            <a:ext cx="3643338" cy="262320"/>
          </a:xfrm>
          <a:prstGeom prst="rect">
            <a:avLst/>
          </a:prstGeom>
        </p:spPr>
      </p:pic>
      <p:pic>
        <p:nvPicPr>
          <p:cNvPr id="23" name="Picture 22" descr="pics_Page_7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56" t="12500" r="36734" b="82292"/>
          <a:stretch>
            <a:fillRect/>
          </a:stretch>
        </p:blipFill>
        <p:spPr>
          <a:xfrm>
            <a:off x="7572396" y="4405320"/>
            <a:ext cx="2000264" cy="666754"/>
          </a:xfrm>
          <a:prstGeom prst="rect">
            <a:avLst/>
          </a:prstGeom>
        </p:spPr>
      </p:pic>
      <p:pic>
        <p:nvPicPr>
          <p:cNvPr id="26" name="Picture 25" descr="pics_Page_7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56" t="23680" r="36734" b="73195"/>
          <a:stretch>
            <a:fillRect/>
          </a:stretch>
        </p:blipFill>
        <p:spPr>
          <a:xfrm>
            <a:off x="7572396" y="3457575"/>
            <a:ext cx="2000264" cy="400053"/>
          </a:xfrm>
          <a:prstGeom prst="rect">
            <a:avLst/>
          </a:prstGeom>
        </p:spPr>
      </p:pic>
      <p:pic>
        <p:nvPicPr>
          <p:cNvPr id="27" name="Picture 26" descr="pics_Page_7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56" t="18333" r="36734" b="76459"/>
          <a:stretch>
            <a:fillRect/>
          </a:stretch>
        </p:blipFill>
        <p:spPr>
          <a:xfrm>
            <a:off x="7572396" y="3929066"/>
            <a:ext cx="2000264" cy="666754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 bwMode="auto">
          <a:xfrm rot="10800000" flipV="1">
            <a:off x="7715272" y="3725070"/>
            <a:ext cx="142876" cy="132558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 flipV="1">
            <a:off x="7786710" y="4214818"/>
            <a:ext cx="142876" cy="132558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10800000" flipV="1">
            <a:off x="7786711" y="4786322"/>
            <a:ext cx="142876" cy="132558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5-Point Star 20"/>
          <p:cNvSpPr/>
          <p:nvPr/>
        </p:nvSpPr>
        <p:spPr bwMode="auto">
          <a:xfrm>
            <a:off x="4726308" y="4857760"/>
            <a:ext cx="274320" cy="274320"/>
          </a:xfrm>
          <a:prstGeom prst="star5">
            <a:avLst/>
          </a:prstGeom>
          <a:solidFill>
            <a:srgbClr val="FFC000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3" y="142852"/>
            <a:ext cx="800105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</a:t>
            </a:r>
            <a:r>
              <a:rPr lang="es-ES" dirty="0" err="1" smtClean="0"/>
              <a:t>happens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remaining</a:t>
            </a:r>
            <a:r>
              <a:rPr lang="es-ES" dirty="0" smtClean="0"/>
              <a:t> </a:t>
            </a:r>
            <a:r>
              <a:rPr lang="es-ES" dirty="0" err="1" smtClean="0"/>
              <a:t>couplings</a:t>
            </a:r>
            <a:r>
              <a:rPr lang="es-ES" dirty="0" smtClean="0"/>
              <a:t>,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freeze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r>
              <a:rPr lang="es-ES" dirty="0" smtClean="0"/>
              <a:t> at </a:t>
            </a:r>
            <a:r>
              <a:rPr lang="es-ES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s-ES" sz="1400" dirty="0" smtClean="0">
                <a:sym typeface="Wingdings" pitchFamily="2" charset="2"/>
              </a:rPr>
              <a:t></a:t>
            </a:r>
            <a:r>
              <a:rPr lang="es-ES" sz="1800" dirty="0" smtClean="0">
                <a:sym typeface="Wingdings" pitchFamily="2" charset="2"/>
              </a:rPr>
              <a:t>0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 lvl="1"/>
            <a:endParaRPr lang="es-ES" dirty="0" smtClean="0">
              <a:sym typeface="Wingdings" pitchFamily="2" charset="2"/>
            </a:endParaRPr>
          </a:p>
          <a:p>
            <a:pPr lvl="1"/>
            <a:endParaRPr lang="es-ES" dirty="0" smtClean="0">
              <a:sym typeface="Wingdings" pitchFamily="2" charset="2"/>
            </a:endParaRPr>
          </a:p>
          <a:p>
            <a:pPr lvl="1"/>
            <a:r>
              <a:rPr lang="es-ES" dirty="0" smtClean="0">
                <a:sym typeface="Wingdings" pitchFamily="2" charset="2"/>
              </a:rPr>
              <a:t></a:t>
            </a:r>
            <a:r>
              <a:rPr lang="es-ES" dirty="0" err="1" smtClean="0">
                <a:sym typeface="Wingdings" pitchFamily="2" charset="2"/>
              </a:rPr>
              <a:t>For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any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initial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condition</a:t>
            </a:r>
            <a:r>
              <a:rPr lang="es-ES" dirty="0" smtClean="0">
                <a:sym typeface="Wingdings" pitchFamily="2" charset="2"/>
              </a:rPr>
              <a:t>,   	</a:t>
            </a:r>
          </a:p>
          <a:p>
            <a:pPr lvl="1">
              <a:lnSpc>
                <a:spcPct val="200000"/>
              </a:lnSpc>
            </a:pPr>
            <a:r>
              <a:rPr lang="es-ES" dirty="0" smtClean="0">
                <a:sym typeface="Wingdings" pitchFamily="2" charset="2"/>
              </a:rPr>
              <a:t>	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vector </a:t>
            </a:r>
            <a:r>
              <a:rPr lang="es-ES" dirty="0" err="1" smtClean="0">
                <a:sym typeface="Wingdings" pitchFamily="2" charset="2"/>
              </a:rPr>
              <a:t>parameters</a:t>
            </a:r>
            <a:r>
              <a:rPr lang="es-ES" dirty="0" smtClean="0">
                <a:sym typeface="Wingdings" pitchFamily="2" charset="2"/>
              </a:rPr>
              <a:t>  </a:t>
            </a:r>
            <a:r>
              <a:rPr lang="es-ES" dirty="0" err="1" smtClean="0">
                <a:sym typeface="Wingdings" pitchFamily="2" charset="2"/>
              </a:rPr>
              <a:t>have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always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same</a:t>
            </a:r>
            <a:r>
              <a:rPr lang="es-ES" dirty="0" smtClean="0">
                <a:sym typeface="Wingdings" pitchFamily="2" charset="2"/>
              </a:rPr>
              <a:t> IR </a:t>
            </a:r>
            <a:r>
              <a:rPr lang="es-ES" dirty="0" err="1" smtClean="0">
                <a:sym typeface="Wingdings" pitchFamily="2" charset="2"/>
              </a:rPr>
              <a:t>fixed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point</a:t>
            </a:r>
            <a:r>
              <a:rPr lang="es-ES" dirty="0" smtClean="0">
                <a:sym typeface="Wingdings" pitchFamily="2" charset="2"/>
              </a:rPr>
              <a:t>   (</a:t>
            </a:r>
            <a:r>
              <a:rPr lang="es-ES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s-ES" sz="1400" dirty="0" smtClean="0">
                <a:sym typeface="Wingdings" pitchFamily="2" charset="2"/>
              </a:rPr>
              <a:t></a:t>
            </a:r>
            <a:r>
              <a:rPr lang="es-ES" sz="1800" dirty="0" smtClean="0">
                <a:sym typeface="Wingdings" pitchFamily="2" charset="2"/>
              </a:rPr>
              <a:t>0</a:t>
            </a:r>
            <a:r>
              <a:rPr lang="es-ES" dirty="0" smtClean="0">
                <a:sym typeface="Wingdings" pitchFamily="2" charset="2"/>
              </a:rPr>
              <a:t>),</a:t>
            </a:r>
          </a:p>
          <a:p>
            <a:pPr lvl="1"/>
            <a:r>
              <a:rPr lang="es-ES" dirty="0" smtClean="0">
                <a:sym typeface="Wingdings" pitchFamily="2" charset="2"/>
              </a:rPr>
              <a:t>		</a:t>
            </a:r>
          </a:p>
          <a:p>
            <a:pPr lvl="1"/>
            <a:r>
              <a:rPr lang="es-ES" dirty="0" smtClean="0">
                <a:sym typeface="Wingdings" pitchFamily="2" charset="2"/>
              </a:rPr>
              <a:t>	</a:t>
            </a:r>
          </a:p>
          <a:p>
            <a:pPr lvl="1"/>
            <a:r>
              <a:rPr lang="es-ES" dirty="0" smtClean="0"/>
              <a:t>		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>
                <a:sym typeface="Wingdings" pitchFamily="2" charset="2"/>
              </a:rPr>
              <a:t>            </a:t>
            </a:r>
            <a:r>
              <a:rPr lang="es-ES" dirty="0" err="1" smtClean="0">
                <a:sym typeface="Wingdings" pitchFamily="2" charset="2"/>
              </a:rPr>
              <a:t>is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depends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smtClean="0">
                <a:latin typeface="Symbol" pitchFamily="18" charset="2"/>
              </a:rPr>
              <a:t>m</a:t>
            </a:r>
            <a:r>
              <a:rPr lang="es-ES" dirty="0" smtClean="0"/>
              <a:t>=0 </a:t>
            </a:r>
            <a:r>
              <a:rPr lang="es-ES" dirty="0" err="1" smtClean="0"/>
              <a:t>condition</a:t>
            </a:r>
            <a:r>
              <a:rPr lang="es-ES" dirty="0" smtClean="0"/>
              <a:t>    	</a:t>
            </a:r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>
              <a:buFont typeface="Arial" charset="0"/>
              <a:buChar char="•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theory</a:t>
            </a:r>
            <a:r>
              <a:rPr lang="es-ES" dirty="0" smtClean="0"/>
              <a:t> </a:t>
            </a:r>
            <a:r>
              <a:rPr lang="es-ES" dirty="0" err="1" smtClean="0"/>
              <a:t>evolves</a:t>
            </a:r>
            <a:r>
              <a:rPr lang="es-ES" dirty="0" smtClean="0"/>
              <a:t> </a:t>
            </a:r>
            <a:r>
              <a:rPr lang="es-ES" dirty="0" err="1" smtClean="0"/>
              <a:t>then</a:t>
            </a:r>
            <a:r>
              <a:rPr lang="es-E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ym typeface="Wingdings" pitchFamily="2" charset="2"/>
              </a:rPr>
              <a:t>       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IR </a:t>
            </a:r>
            <a:r>
              <a:rPr lang="es-ES" dirty="0" err="1" smtClean="0"/>
              <a:t>fixed-point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>
                <a:latin typeface="Symbol" pitchFamily="18" charset="2"/>
              </a:rPr>
              <a:t>c</a:t>
            </a:r>
            <a:r>
              <a:rPr lang="es-ES" dirty="0" err="1" smtClean="0"/>
              <a:t>PT</a:t>
            </a:r>
            <a:r>
              <a:rPr lang="es-ES" dirty="0" smtClean="0"/>
              <a:t> </a:t>
            </a:r>
            <a:r>
              <a:rPr lang="es-ES" dirty="0" err="1" smtClean="0"/>
              <a:t>domain</a:t>
            </a:r>
            <a:r>
              <a:rPr lang="es-ES" dirty="0" smtClean="0"/>
              <a:t>,    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       </a:t>
            </a:r>
            <a:r>
              <a:rPr lang="es-ES" dirty="0" smtClean="0">
                <a:sym typeface="Wingdings" pitchFamily="2" charset="2"/>
              </a:rPr>
              <a:t></a:t>
            </a:r>
            <a:r>
              <a:rPr lang="es-ES" dirty="0" smtClean="0"/>
              <a:t>up </a:t>
            </a:r>
            <a:r>
              <a:rPr lang="es-ES" dirty="0" err="1" smtClean="0"/>
              <a:t>to</a:t>
            </a:r>
            <a:r>
              <a:rPr lang="es-ES" dirty="0" smtClean="0"/>
              <a:t>  </a:t>
            </a:r>
            <a:r>
              <a:rPr lang="es-ES" dirty="0" err="1" smtClean="0"/>
              <a:t>higher</a:t>
            </a:r>
            <a:r>
              <a:rPr lang="es-ES" dirty="0" smtClean="0"/>
              <a:t> </a:t>
            </a:r>
            <a:r>
              <a:rPr lang="es-ES" dirty="0" err="1" smtClean="0"/>
              <a:t>energies</a:t>
            </a:r>
            <a:r>
              <a:rPr lang="es-ES" dirty="0" smtClean="0"/>
              <a:t> </a:t>
            </a:r>
            <a:r>
              <a:rPr lang="es-ES" dirty="0" err="1" smtClean="0"/>
              <a:t>through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log </a:t>
            </a:r>
            <a:r>
              <a:rPr lang="es-ES" dirty="0" err="1" smtClean="0"/>
              <a:t>running</a:t>
            </a:r>
            <a:r>
              <a:rPr lang="es-ES" dirty="0" smtClean="0"/>
              <a:t>  </a:t>
            </a:r>
            <a:r>
              <a:rPr lang="es-ES" dirty="0" err="1" smtClean="0"/>
              <a:t>given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RGE </a:t>
            </a:r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</p:txBody>
      </p:sp>
      <p:pic>
        <p:nvPicPr>
          <p:cNvPr id="3" name="Picture 2" descr="pics_Page_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427" t="46987" r="29513" b="50111"/>
          <a:stretch>
            <a:fillRect/>
          </a:stretch>
        </p:blipFill>
        <p:spPr>
          <a:xfrm>
            <a:off x="714379" y="642918"/>
            <a:ext cx="7143800" cy="714380"/>
          </a:xfrm>
          <a:prstGeom prst="rect">
            <a:avLst/>
          </a:prstGeom>
        </p:spPr>
      </p:pic>
      <p:pic>
        <p:nvPicPr>
          <p:cNvPr id="4" name="Picture 3" descr="pics_Page_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99" t="47471" r="42515" b="49143"/>
          <a:stretch>
            <a:fillRect/>
          </a:stretch>
        </p:blipFill>
        <p:spPr>
          <a:xfrm>
            <a:off x="357189" y="4000504"/>
            <a:ext cx="1500166" cy="1000132"/>
          </a:xfrm>
          <a:prstGeom prst="rect">
            <a:avLst/>
          </a:prstGeom>
        </p:spPr>
      </p:pic>
      <p:pic>
        <p:nvPicPr>
          <p:cNvPr id="5" name="Picture 4" descr="pics_Page_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427" t="51340" r="26091" b="44791"/>
          <a:stretch>
            <a:fillRect/>
          </a:stretch>
        </p:blipFill>
        <p:spPr>
          <a:xfrm>
            <a:off x="446486" y="3000372"/>
            <a:ext cx="8126073" cy="1000132"/>
          </a:xfrm>
          <a:prstGeom prst="rect">
            <a:avLst/>
          </a:prstGeom>
        </p:spPr>
      </p:pic>
      <p:pic>
        <p:nvPicPr>
          <p:cNvPr id="6" name="Picture 5" descr="pics_Page_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328" t="46503" r="26091" b="49628"/>
          <a:stretch>
            <a:fillRect/>
          </a:stretch>
        </p:blipFill>
        <p:spPr>
          <a:xfrm>
            <a:off x="7358113" y="3806618"/>
            <a:ext cx="1714481" cy="979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192960"/>
            <a:ext cx="77153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remarkable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r>
              <a:rPr lang="es-ES" dirty="0" smtClean="0"/>
              <a:t>	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values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F</a:t>
            </a:r>
            <a:r>
              <a:rPr lang="es-ES" baseline="-25000" dirty="0" smtClean="0"/>
              <a:t>V</a:t>
            </a:r>
            <a:r>
              <a:rPr lang="es-ES" dirty="0" smtClean="0"/>
              <a:t> and G</a:t>
            </a:r>
            <a:r>
              <a:rPr lang="es-ES" baseline="-25000" dirty="0" smtClean="0"/>
              <a:t>V</a:t>
            </a:r>
            <a:r>
              <a:rPr lang="es-ES" dirty="0" smtClean="0"/>
              <a:t> IR-</a:t>
            </a:r>
            <a:r>
              <a:rPr lang="es-ES" dirty="0" err="1" smtClean="0"/>
              <a:t>fixed</a:t>
            </a:r>
            <a:r>
              <a:rPr lang="es-ES" dirty="0" smtClean="0"/>
              <a:t> </a:t>
            </a:r>
            <a:r>
              <a:rPr lang="es-ES" dirty="0" err="1" smtClean="0"/>
              <a:t>points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r>
              <a:rPr lang="es-ES" dirty="0" smtClean="0"/>
              <a:t>		</a:t>
            </a:r>
            <a:r>
              <a:rPr lang="es-ES" dirty="0" err="1" smtClean="0"/>
              <a:t>agree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those</a:t>
            </a:r>
            <a:r>
              <a:rPr lang="es-ES" dirty="0" smtClean="0"/>
              <a:t> </a:t>
            </a:r>
            <a:r>
              <a:rPr lang="es-ES" dirty="0" err="1" smtClean="0"/>
              <a:t>obtained</a:t>
            </a:r>
            <a:r>
              <a:rPr lang="es-ES" dirty="0" smtClean="0"/>
              <a:t> </a:t>
            </a:r>
            <a:r>
              <a:rPr lang="es-ES" b="1" u="sng" dirty="0" smtClean="0"/>
              <a:t>at </a:t>
            </a:r>
            <a:r>
              <a:rPr lang="es-ES" b="1" u="sng" dirty="0" err="1" smtClean="0"/>
              <a:t>large</a:t>
            </a:r>
            <a:r>
              <a:rPr lang="es-ES" b="1" u="sng" dirty="0" smtClean="0"/>
              <a:t>-N</a:t>
            </a:r>
            <a:r>
              <a:rPr lang="es-ES" b="1" u="sng" baseline="-25000" dirty="0" smtClean="0"/>
              <a:t>C</a:t>
            </a:r>
            <a:r>
              <a:rPr lang="es-ES" b="1" u="sng" dirty="0" smtClean="0"/>
              <a:t> </a:t>
            </a:r>
          </a:p>
          <a:p>
            <a:pPr lvl="1"/>
            <a:r>
              <a:rPr lang="es-ES" dirty="0" smtClean="0"/>
              <a:t>	</a:t>
            </a:r>
          </a:p>
          <a:p>
            <a:pPr lvl="1"/>
            <a:r>
              <a:rPr lang="es-ES" dirty="0" smtClean="0"/>
              <a:t>			</a:t>
            </a:r>
            <a:r>
              <a:rPr lang="es-ES" dirty="0" err="1" smtClean="0"/>
              <a:t>after</a:t>
            </a:r>
            <a:r>
              <a:rPr lang="es-ES" dirty="0" smtClean="0"/>
              <a:t> </a:t>
            </a:r>
            <a:r>
              <a:rPr lang="es-ES" dirty="0" err="1" smtClean="0"/>
              <a:t>demanding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right</a:t>
            </a:r>
            <a:r>
              <a:rPr lang="es-ES" dirty="0" smtClean="0"/>
              <a:t> </a:t>
            </a:r>
            <a:r>
              <a:rPr lang="es-ES" dirty="0" err="1" smtClean="0"/>
              <a:t>behaviour</a:t>
            </a:r>
            <a:r>
              <a:rPr lang="es-ES" dirty="0" smtClean="0"/>
              <a:t> at Q</a:t>
            </a:r>
            <a:r>
              <a:rPr lang="es-ES" baseline="30000" dirty="0" smtClean="0"/>
              <a:t>2</a:t>
            </a:r>
            <a:r>
              <a:rPr lang="es-ES" sz="1600" dirty="0" smtClean="0">
                <a:sym typeface="Wingdings" pitchFamily="2" charset="2"/>
              </a:rPr>
              <a:t></a:t>
            </a:r>
            <a:r>
              <a:rPr lang="es-ES" dirty="0" smtClean="0">
                <a:latin typeface="Times New Roman"/>
                <a:cs typeface="Times New Roman"/>
                <a:sym typeface="Wingdings" pitchFamily="2" charset="2"/>
              </a:rPr>
              <a:t>∞ :</a:t>
            </a:r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For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pp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-VFF   			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     F</a:t>
            </a:r>
            <a:r>
              <a:rPr lang="es-ES" baseline="-25000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V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 G</a:t>
            </a:r>
            <a:r>
              <a:rPr lang="es-ES" baseline="-25000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V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 =F</a:t>
            </a:r>
            <a:r>
              <a:rPr lang="es-ES" baseline="30000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2</a:t>
            </a:r>
          </a:p>
          <a:p>
            <a:pPr lvl="1"/>
            <a:endParaRPr lang="es-ES" dirty="0" smtClean="0">
              <a:solidFill>
                <a:schemeClr val="accent2">
                  <a:lumMod val="50000"/>
                </a:schemeClr>
              </a:solidFill>
              <a:sym typeface="Wingdings" pitchFamily="2" charset="2"/>
            </a:endParaRPr>
          </a:p>
          <a:p>
            <a:pPr lvl="1"/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-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For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the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sym typeface="Wingdings" pitchFamily="2" charset="2"/>
              </a:rPr>
              <a:t>pp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-partial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 wave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scattering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	      3 G</a:t>
            </a:r>
            <a:r>
              <a:rPr lang="es-ES" baseline="-25000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V</a:t>
            </a:r>
            <a:r>
              <a:rPr lang="es-ES" baseline="30000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2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 = F</a:t>
            </a:r>
            <a:r>
              <a:rPr lang="es-ES" baseline="30000" dirty="0" smtClean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2</a:t>
            </a:r>
            <a:endParaRPr lang="es-ES" baseline="30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0364" y="-24"/>
            <a:ext cx="3214710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u="sng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Remarkable</a:t>
            </a:r>
            <a:r>
              <a:rPr lang="es-ES" sz="24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" sz="2400" u="sng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fact</a:t>
            </a:r>
            <a:r>
              <a:rPr lang="es-ES" sz="24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 #1</a:t>
            </a:r>
            <a:endParaRPr lang="es-ES" sz="2400" u="sng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800" y="4286256"/>
            <a:ext cx="1928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[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Ecker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 et al.’89]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800" y="4907173"/>
            <a:ext cx="1928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[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Guo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, 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Zheng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 &amp; SC’07]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14348" y="1668890"/>
            <a:ext cx="7858180" cy="211295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rtl="0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sz="4400" kern="120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1/N</a:t>
            </a:r>
            <a:r>
              <a:rPr lang="es-ES_tradnl" sz="4400" kern="1200" baseline="-2500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C</a:t>
            </a:r>
            <a:r>
              <a:rPr lang="es-ES_tradnl" sz="4400" kern="120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s-ES_tradnl" sz="4400" kern="120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expansion</a:t>
            </a:r>
            <a:r>
              <a:rPr lang="es-ES_tradnl" sz="4400" kern="120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342900" indent="-342900" algn="ctr" rtl="0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sz="4400" smtClean="0">
                <a:solidFill>
                  <a:srgbClr val="FFFF00"/>
                </a:solidFill>
                <a:latin typeface="Comic Sans MS" pitchFamily="66" charset="0"/>
              </a:rPr>
              <a:t>in </a:t>
            </a:r>
            <a:r>
              <a:rPr lang="es-ES_tradnl" sz="4400" err="1" smtClean="0">
                <a:solidFill>
                  <a:srgbClr val="FFFF00"/>
                </a:solidFill>
                <a:latin typeface="Comic Sans MS" pitchFamily="66" charset="0"/>
              </a:rPr>
              <a:t>R</a:t>
            </a:r>
            <a:r>
              <a:rPr lang="es-ES_tradnl" sz="4400" err="1" smtClean="0">
                <a:solidFill>
                  <a:srgbClr val="FFFF00"/>
                </a:solidFill>
                <a:latin typeface="Symbol" pitchFamily="18" charset="2"/>
              </a:rPr>
              <a:t>c</a:t>
            </a:r>
            <a:r>
              <a:rPr lang="es-ES_tradnl" sz="4400" err="1" smtClean="0">
                <a:solidFill>
                  <a:srgbClr val="FFFF00"/>
                </a:solidFill>
                <a:latin typeface="Comic Sans MS" pitchFamily="66" charset="0"/>
              </a:rPr>
              <a:t>T</a:t>
            </a:r>
            <a:endParaRPr lang="es-ES" sz="4400" kern="1200">
              <a:solidFill>
                <a:srgbClr val="FFFF00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731295"/>
            <a:ext cx="914403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r>
              <a:rPr lang="es-ES" dirty="0" err="1" smtClean="0"/>
              <a:t>Likewise</a:t>
            </a:r>
            <a:r>
              <a:rPr lang="es-ES" dirty="0" smtClean="0"/>
              <a:t>,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interesting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requirement</a:t>
            </a:r>
            <a:r>
              <a:rPr lang="es-E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	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resummed</a:t>
            </a:r>
            <a:r>
              <a:rPr lang="es-ES" dirty="0" smtClean="0"/>
              <a:t> VFF,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 </a:t>
            </a:r>
          </a:p>
          <a:p>
            <a:r>
              <a:rPr lang="es-ES" dirty="0" smtClean="0"/>
              <a:t>      leads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</a:t>
            </a:r>
            <a:r>
              <a:rPr lang="es-ES" dirty="0" err="1" smtClean="0"/>
              <a:t>values</a:t>
            </a:r>
            <a:r>
              <a:rPr lang="es-ES" dirty="0" smtClean="0"/>
              <a:t> as </a:t>
            </a:r>
            <a:r>
              <a:rPr lang="es-ES" dirty="0" err="1" smtClean="0"/>
              <a:t>those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IR-</a:t>
            </a:r>
            <a:r>
              <a:rPr lang="es-ES" dirty="0" err="1" smtClean="0"/>
              <a:t>fixed</a:t>
            </a:r>
            <a:r>
              <a:rPr lang="es-ES" dirty="0" smtClean="0"/>
              <a:t> </a:t>
            </a:r>
            <a:r>
              <a:rPr lang="es-ES" dirty="0" err="1" smtClean="0"/>
              <a:t>point</a:t>
            </a:r>
            <a:r>
              <a:rPr lang="es-ES" dirty="0" smtClean="0"/>
              <a:t>, </a:t>
            </a:r>
          </a:p>
          <a:p>
            <a:endParaRPr lang="es-ES" dirty="0" smtClean="0"/>
          </a:p>
          <a:p>
            <a:r>
              <a:rPr lang="es-ES" dirty="0" smtClean="0"/>
              <a:t>					      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and, in </a:t>
            </a:r>
            <a:r>
              <a:rPr lang="es-ES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es-ES" dirty="0" smtClean="0"/>
              <a:t>	</a:t>
            </a:r>
          </a:p>
          <a:p>
            <a:endParaRPr lang="es-ES" dirty="0" smtClean="0"/>
          </a:p>
          <a:p>
            <a:r>
              <a:rPr lang="es-ES" dirty="0" smtClean="0"/>
              <a:t>          	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smtClean="0">
                <a:latin typeface="Symbol" pitchFamily="18" charset="2"/>
              </a:rPr>
              <a:t>m</a:t>
            </a:r>
            <a:r>
              <a:rPr lang="es-ES" dirty="0" smtClean="0"/>
              <a:t>         (</a:t>
            </a:r>
            <a:r>
              <a:rPr lang="es-ES" dirty="0" err="1" smtClean="0"/>
              <a:t>being</a:t>
            </a:r>
            <a:r>
              <a:rPr lang="es-ES" dirty="0" smtClean="0"/>
              <a:t> </a:t>
            </a:r>
            <a:r>
              <a:rPr lang="es-ES" dirty="0" smtClean="0">
                <a:latin typeface="Symbol" pitchFamily="18" charset="2"/>
              </a:rPr>
              <a:t>m-</a:t>
            </a:r>
            <a:r>
              <a:rPr lang="es-ES" dirty="0" err="1" smtClean="0"/>
              <a:t>independent</a:t>
            </a:r>
            <a:r>
              <a:rPr lang="es-ES" dirty="0" smtClean="0"/>
              <a:t> and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running</a:t>
            </a:r>
            <a:r>
              <a:rPr lang="es-ES" dirty="0" smtClean="0"/>
              <a:t> </a:t>
            </a:r>
            <a:r>
              <a:rPr lang="es-ES" dirty="0" err="1" smtClean="0"/>
              <a:t>frozen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r>
              <a:rPr lang="es-ES" dirty="0" smtClean="0"/>
              <a:t>)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3" name="Picture 2" descr="pics_Page_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994" t="41667" r="16099" b="53125"/>
          <a:stretch>
            <a:fillRect/>
          </a:stretch>
        </p:blipFill>
        <p:spPr>
          <a:xfrm>
            <a:off x="385734" y="1786210"/>
            <a:ext cx="8401108" cy="1000132"/>
          </a:xfrm>
          <a:prstGeom prst="rect">
            <a:avLst/>
          </a:prstGeom>
        </p:spPr>
      </p:pic>
      <p:pic>
        <p:nvPicPr>
          <p:cNvPr id="4" name="Picture 3" descr="pics_Page_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104" t="7291" r="38208" b="88542"/>
          <a:stretch>
            <a:fillRect/>
          </a:stretch>
        </p:blipFill>
        <p:spPr>
          <a:xfrm>
            <a:off x="5429256" y="714640"/>
            <a:ext cx="2571768" cy="857256"/>
          </a:xfrm>
          <a:prstGeom prst="rect">
            <a:avLst/>
          </a:prstGeom>
        </p:spPr>
      </p:pic>
      <p:pic>
        <p:nvPicPr>
          <p:cNvPr id="5" name="Picture 4" descr="pics_Page_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65" t="51042" r="42138" b="44791"/>
          <a:stretch>
            <a:fillRect/>
          </a:stretch>
        </p:blipFill>
        <p:spPr>
          <a:xfrm>
            <a:off x="-142908" y="3429284"/>
            <a:ext cx="4143404" cy="857256"/>
          </a:xfrm>
          <a:prstGeom prst="rect">
            <a:avLst/>
          </a:prstGeom>
        </p:spPr>
      </p:pic>
      <p:pic>
        <p:nvPicPr>
          <p:cNvPr id="6" name="Picture 5" descr="pics_Page_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2060">
                <a:tint val="45000"/>
                <a:satMod val="400000"/>
              </a:srgbClr>
            </a:duotone>
          </a:blip>
          <a:srcRect l="63758" t="51042" r="27890" b="44791"/>
          <a:stretch>
            <a:fillRect/>
          </a:stretch>
        </p:blipFill>
        <p:spPr>
          <a:xfrm>
            <a:off x="6786578" y="3429284"/>
            <a:ext cx="1214446" cy="857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0364" y="-24"/>
            <a:ext cx="3214710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u="sng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Remarkable</a:t>
            </a:r>
            <a:r>
              <a:rPr lang="es-ES" sz="24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" sz="2400" u="sng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fact</a:t>
            </a:r>
            <a:r>
              <a:rPr lang="es-ES" sz="24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 #2</a:t>
            </a:r>
            <a:endParaRPr lang="es-ES" sz="2400" u="sng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8001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agreement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resummed</a:t>
            </a:r>
            <a:r>
              <a:rPr lang="es-ES" dirty="0" smtClean="0"/>
              <a:t>  VFF and data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fairly</a:t>
            </a:r>
            <a:r>
              <a:rPr lang="es-ES" dirty="0" smtClean="0"/>
              <a:t> </a:t>
            </a:r>
            <a:r>
              <a:rPr lang="es-ES" dirty="0" err="1" smtClean="0"/>
              <a:t>good</a:t>
            </a:r>
            <a:r>
              <a:rPr lang="es-ES" dirty="0" smtClean="0"/>
              <a:t>.</a:t>
            </a:r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r>
              <a:rPr lang="es-ES" dirty="0" err="1" smtClean="0"/>
              <a:t>Thus</a:t>
            </a:r>
            <a:r>
              <a:rPr lang="es-ES" dirty="0" smtClean="0"/>
              <a:t>,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inputs  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3" name="Picture 2" descr="pics_Page_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313" t="31250" r="29364" b="52083"/>
          <a:stretch>
            <a:fillRect/>
          </a:stretch>
        </p:blipFill>
        <p:spPr>
          <a:xfrm>
            <a:off x="428596" y="1714488"/>
            <a:ext cx="4527383" cy="278608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rot="10800000">
            <a:off x="3857620" y="3929066"/>
            <a:ext cx="1571636" cy="1588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rot="10800000">
            <a:off x="3857621" y="3357562"/>
            <a:ext cx="1571636" cy="1588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572132" y="3733388"/>
            <a:ext cx="3571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G</a:t>
            </a:r>
            <a:r>
              <a:rPr lang="es-ES" sz="1600" baseline="-25000" dirty="0" smtClean="0"/>
              <a:t>V</a:t>
            </a:r>
            <a:r>
              <a:rPr lang="es-ES" sz="1600" dirty="0" smtClean="0"/>
              <a:t>(</a:t>
            </a:r>
            <a:r>
              <a:rPr lang="es-ES" sz="1600" dirty="0" smtClean="0">
                <a:latin typeface="Symbol" pitchFamily="18" charset="2"/>
              </a:rPr>
              <a:t>m</a:t>
            </a:r>
            <a:r>
              <a:rPr lang="es-ES" sz="1600" baseline="-25000" dirty="0" smtClean="0"/>
              <a:t>0</a:t>
            </a:r>
            <a:r>
              <a:rPr lang="es-ES" sz="1600" dirty="0" smtClean="0"/>
              <a:t>)</a:t>
            </a:r>
            <a:r>
              <a:rPr lang="es-ES" sz="1600" baseline="30000" dirty="0" smtClean="0"/>
              <a:t>2</a:t>
            </a:r>
            <a:r>
              <a:rPr lang="es-ES" sz="1600" dirty="0" smtClean="0"/>
              <a:t>=F</a:t>
            </a:r>
            <a:r>
              <a:rPr lang="es-ES" sz="1600" baseline="30000" dirty="0" smtClean="0"/>
              <a:t>2</a:t>
            </a:r>
            <a:r>
              <a:rPr lang="es-ES" sz="1600" dirty="0" smtClean="0"/>
              <a:t>      (</a:t>
            </a:r>
            <a:r>
              <a:rPr lang="es-ES" sz="1600" dirty="0" err="1" smtClean="0"/>
              <a:t>same</a:t>
            </a:r>
            <a:r>
              <a:rPr lang="es-ES" sz="1600" dirty="0" smtClean="0"/>
              <a:t> </a:t>
            </a:r>
            <a:r>
              <a:rPr lang="es-ES" sz="1600" dirty="0" err="1" smtClean="0"/>
              <a:t>other</a:t>
            </a:r>
            <a:r>
              <a:rPr lang="es-ES" sz="1600" dirty="0" smtClean="0"/>
              <a:t> inputs)</a:t>
            </a:r>
            <a:endParaRPr lang="es-E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572132" y="3214686"/>
            <a:ext cx="3571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G</a:t>
            </a:r>
            <a:r>
              <a:rPr lang="es-ES" sz="1600" baseline="-25000" dirty="0" smtClean="0"/>
              <a:t>V</a:t>
            </a:r>
            <a:r>
              <a:rPr lang="es-ES" sz="1600" dirty="0" smtClean="0"/>
              <a:t>(</a:t>
            </a:r>
            <a:r>
              <a:rPr lang="es-ES" sz="1600" dirty="0" smtClean="0">
                <a:latin typeface="Symbol" pitchFamily="18" charset="2"/>
              </a:rPr>
              <a:t>m</a:t>
            </a:r>
            <a:r>
              <a:rPr lang="es-ES" sz="1600" baseline="-25000" dirty="0" smtClean="0"/>
              <a:t>0</a:t>
            </a:r>
            <a:r>
              <a:rPr lang="es-ES" sz="1600" dirty="0" smtClean="0"/>
              <a:t>)</a:t>
            </a:r>
            <a:r>
              <a:rPr lang="es-ES" sz="1600" baseline="30000" dirty="0" smtClean="0"/>
              <a:t>2</a:t>
            </a:r>
            <a:r>
              <a:rPr lang="es-ES" sz="1600" dirty="0" smtClean="0"/>
              <a:t>=0      (</a:t>
            </a:r>
            <a:r>
              <a:rPr lang="es-ES" sz="1600" dirty="0" err="1" smtClean="0"/>
              <a:t>same</a:t>
            </a:r>
            <a:r>
              <a:rPr lang="es-ES" sz="1600" dirty="0" smtClean="0"/>
              <a:t> </a:t>
            </a:r>
            <a:r>
              <a:rPr lang="es-ES" sz="1600" dirty="0" err="1" smtClean="0"/>
              <a:t>other</a:t>
            </a:r>
            <a:r>
              <a:rPr lang="es-ES" sz="1600" dirty="0" smtClean="0"/>
              <a:t> inputs)</a:t>
            </a:r>
            <a:endParaRPr lang="es-E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714884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 err="1" smtClean="0"/>
              <a:t>However</a:t>
            </a:r>
            <a:r>
              <a:rPr lang="es-ES" dirty="0" smtClean="0"/>
              <a:t>, </a:t>
            </a:r>
          </a:p>
          <a:p>
            <a:r>
              <a:rPr lang="es-ES" dirty="0" smtClean="0"/>
              <a:t>	</a:t>
            </a:r>
            <a:r>
              <a:rPr lang="es-ES" dirty="0" smtClean="0">
                <a:sym typeface="Wingdings" pitchFamily="2" charset="2"/>
              </a:rPr>
              <a:t></a:t>
            </a:r>
            <a:r>
              <a:rPr lang="es-ES" dirty="0" err="1" smtClean="0">
                <a:sym typeface="Wingdings" pitchFamily="2" charset="2"/>
              </a:rPr>
              <a:t>T</a:t>
            </a:r>
            <a:r>
              <a:rPr lang="es-ES" dirty="0" err="1" smtClean="0"/>
              <a:t>he</a:t>
            </a:r>
            <a:r>
              <a:rPr lang="es-ES" dirty="0" smtClean="0"/>
              <a:t> non-</a:t>
            </a:r>
            <a:r>
              <a:rPr lang="es-ES" dirty="0" err="1" smtClean="0"/>
              <a:t>zero</a:t>
            </a:r>
            <a:r>
              <a:rPr lang="es-ES" dirty="0" smtClean="0"/>
              <a:t>  </a:t>
            </a:r>
            <a:r>
              <a:rPr lang="es-ES" dirty="0" smtClean="0">
                <a:latin typeface="Symbol" pitchFamily="18" charset="2"/>
              </a:rPr>
              <a:t>p</a:t>
            </a:r>
            <a:r>
              <a:rPr lang="es-ES" dirty="0" smtClean="0"/>
              <a:t> </a:t>
            </a:r>
            <a:r>
              <a:rPr lang="es-ES" dirty="0" err="1" smtClean="0"/>
              <a:t>mass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responsible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a 20% </a:t>
            </a:r>
            <a:r>
              <a:rPr lang="es-ES" dirty="0" err="1" smtClean="0"/>
              <a:t>decreasing</a:t>
            </a:r>
            <a:r>
              <a:rPr lang="es-ES" dirty="0" smtClean="0"/>
              <a:t> 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smtClean="0">
                <a:latin typeface="Symbol" pitchFamily="18" charset="2"/>
              </a:rPr>
              <a:t>r</a:t>
            </a:r>
            <a:r>
              <a:rPr lang="es-ES" dirty="0" smtClean="0"/>
              <a:t>-</a:t>
            </a:r>
            <a:r>
              <a:rPr lang="es-ES" dirty="0" err="1" smtClean="0"/>
              <a:t>width</a:t>
            </a:r>
            <a:endParaRPr lang="es-ES" dirty="0" smtClean="0"/>
          </a:p>
          <a:p>
            <a:pPr>
              <a:lnSpc>
                <a:spcPct val="250000"/>
              </a:lnSpc>
            </a:pPr>
            <a:r>
              <a:rPr lang="es-ES" dirty="0" smtClean="0"/>
              <a:t>	</a:t>
            </a:r>
            <a:r>
              <a:rPr lang="es-ES" dirty="0" smtClean="0">
                <a:sym typeface="Wingdings" pitchFamily="2" charset="2"/>
              </a:rPr>
              <a:t></a:t>
            </a:r>
            <a:r>
              <a:rPr lang="es-ES" dirty="0" err="1" smtClean="0">
                <a:sym typeface="Wingdings" pitchFamily="2" charset="2"/>
              </a:rPr>
              <a:t>An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accurate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description</a:t>
            </a:r>
            <a:r>
              <a:rPr lang="es-ES" dirty="0" smtClean="0">
                <a:sym typeface="Wingdings" pitchFamily="2" charset="2"/>
              </a:rPr>
              <a:t> of </a:t>
            </a:r>
            <a:r>
              <a:rPr lang="es-ES" dirty="0" err="1" smtClean="0">
                <a:sym typeface="Wingdings" pitchFamily="2" charset="2"/>
              </a:rPr>
              <a:t>both</a:t>
            </a:r>
            <a:r>
              <a:rPr lang="es-ES" dirty="0" smtClean="0">
                <a:sym typeface="Wingdings" pitchFamily="2" charset="2"/>
              </a:rPr>
              <a:t>  </a:t>
            </a:r>
            <a:r>
              <a:rPr lang="es-ES" dirty="0" err="1" smtClean="0">
                <a:sym typeface="Wingdings" pitchFamily="2" charset="2"/>
              </a:rPr>
              <a:t>space-like</a:t>
            </a:r>
            <a:r>
              <a:rPr lang="es-ES" dirty="0" smtClean="0">
                <a:sym typeface="Wingdings" pitchFamily="2" charset="2"/>
              </a:rPr>
              <a:t>/time-</a:t>
            </a:r>
            <a:r>
              <a:rPr lang="es-ES" dirty="0" err="1" smtClean="0">
                <a:sym typeface="Wingdings" pitchFamily="2" charset="2"/>
              </a:rPr>
              <a:t>like</a:t>
            </a:r>
            <a:r>
              <a:rPr lang="es-ES" dirty="0" smtClean="0">
                <a:sym typeface="Wingdings" pitchFamily="2" charset="2"/>
              </a:rPr>
              <a:t> data </a:t>
            </a:r>
          </a:p>
          <a:p>
            <a:r>
              <a:rPr lang="es-ES" dirty="0" smtClean="0">
                <a:sym typeface="Wingdings" pitchFamily="2" charset="2"/>
              </a:rPr>
              <a:t>		</a:t>
            </a:r>
            <a:r>
              <a:rPr lang="es-ES" dirty="0" err="1" smtClean="0">
                <a:sym typeface="Wingdings" pitchFamily="2" charset="2"/>
              </a:rPr>
              <a:t>needs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consideration</a:t>
            </a:r>
            <a:r>
              <a:rPr lang="es-ES" dirty="0" smtClean="0">
                <a:sym typeface="Wingdings" pitchFamily="2" charset="2"/>
              </a:rPr>
              <a:t> of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pNGB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masses</a:t>
            </a:r>
            <a:r>
              <a:rPr lang="es-ES" dirty="0" smtClean="0"/>
              <a:t> </a:t>
            </a:r>
          </a:p>
        </p:txBody>
      </p:sp>
      <p:pic>
        <p:nvPicPr>
          <p:cNvPr id="10" name="Picture 9" descr="pics_Page_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646" t="47348" r="2833" b="50379"/>
          <a:stretch>
            <a:fillRect/>
          </a:stretch>
        </p:blipFill>
        <p:spPr>
          <a:xfrm>
            <a:off x="1142977" y="1315710"/>
            <a:ext cx="3000396" cy="470215"/>
          </a:xfrm>
          <a:prstGeom prst="rect">
            <a:avLst/>
          </a:prstGeom>
        </p:spPr>
      </p:pic>
      <p:pic>
        <p:nvPicPr>
          <p:cNvPr id="11" name="Picture 10" descr="pics_Page_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40" t="49621" r="83121" b="48991"/>
          <a:stretch>
            <a:fillRect/>
          </a:stretch>
        </p:blipFill>
        <p:spPr>
          <a:xfrm>
            <a:off x="3714744" y="1500174"/>
            <a:ext cx="1285884" cy="285752"/>
          </a:xfrm>
          <a:prstGeom prst="rect">
            <a:avLst/>
          </a:prstGeom>
        </p:spPr>
      </p:pic>
      <p:pic>
        <p:nvPicPr>
          <p:cNvPr id="12" name="Picture 11" descr="pics_Page_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88" t="49621" r="74283" b="48991"/>
          <a:stretch>
            <a:fillRect/>
          </a:stretch>
        </p:blipFill>
        <p:spPr>
          <a:xfrm>
            <a:off x="5214942" y="1500174"/>
            <a:ext cx="1357322" cy="285752"/>
          </a:xfrm>
          <a:prstGeom prst="rect">
            <a:avLst/>
          </a:prstGeom>
        </p:spPr>
      </p:pic>
      <p:pic>
        <p:nvPicPr>
          <p:cNvPr id="13" name="Picture 12" descr="pics_Page_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717" t="49621" r="61516" b="48991"/>
          <a:stretch>
            <a:fillRect/>
          </a:stretch>
        </p:blipFill>
        <p:spPr>
          <a:xfrm>
            <a:off x="7143768" y="1500174"/>
            <a:ext cx="1857388" cy="2857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15206" y="5357826"/>
            <a:ext cx="1928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[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Guo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 &amp; SC’09]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14348" y="2133600"/>
            <a:ext cx="7858180" cy="219136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rtl="0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sz="4400" kern="1200" err="1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pp</a:t>
            </a:r>
            <a:r>
              <a:rPr lang="es-ES_tradnl" sz="4400" kern="120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-</a:t>
            </a:r>
            <a:r>
              <a:rPr lang="es-ES_tradnl" sz="4400" kern="120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Vector  </a:t>
            </a:r>
            <a:r>
              <a:rPr lang="es-ES_tradnl" sz="4400" kern="1200" err="1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Form</a:t>
            </a:r>
            <a:r>
              <a:rPr lang="es-ES_tradnl" sz="4400" kern="120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 Factor:</a:t>
            </a:r>
          </a:p>
          <a:p>
            <a:pPr marL="342900" indent="-342900" algn="ctr" rtl="0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sz="4400" err="1" smtClean="0">
                <a:solidFill>
                  <a:srgbClr val="FFFFFF"/>
                </a:solidFill>
                <a:latin typeface="Comic Sans MS" pitchFamily="66" charset="0"/>
              </a:rPr>
              <a:t>Perturbative</a:t>
            </a:r>
            <a:r>
              <a:rPr lang="es-ES_tradnl" sz="440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s-ES_tradnl" sz="4400" err="1" smtClean="0">
                <a:solidFill>
                  <a:srgbClr val="FFFFFF"/>
                </a:solidFill>
                <a:latin typeface="Comic Sans MS" pitchFamily="66" charset="0"/>
              </a:rPr>
              <a:t>regime</a:t>
            </a:r>
            <a:endParaRPr lang="es-ES" sz="4400" kern="1200">
              <a:solidFill>
                <a:srgbClr val="FFFFFF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8715404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 err="1" smtClean="0"/>
              <a:t>Independently</a:t>
            </a:r>
            <a:r>
              <a:rPr lang="es-ES" dirty="0" smtClean="0"/>
              <a:t> of  </a:t>
            </a:r>
            <a:r>
              <a:rPr lang="es-ES" dirty="0" err="1" smtClean="0"/>
              <a:t>possible</a:t>
            </a:r>
            <a:r>
              <a:rPr lang="es-ES" dirty="0" smtClean="0"/>
              <a:t> </a:t>
            </a:r>
            <a:r>
              <a:rPr lang="es-ES" dirty="0" err="1" smtClean="0"/>
              <a:t>high-energy</a:t>
            </a:r>
            <a:r>
              <a:rPr lang="es-ES" dirty="0" smtClean="0"/>
              <a:t> </a:t>
            </a:r>
            <a:r>
              <a:rPr lang="es-ES" dirty="0" err="1" smtClean="0"/>
              <a:t>matching</a:t>
            </a:r>
            <a:r>
              <a:rPr lang="es-ES" dirty="0" smtClean="0"/>
              <a:t>,</a:t>
            </a:r>
          </a:p>
          <a:p>
            <a:r>
              <a:rPr lang="es-ES" dirty="0" smtClean="0"/>
              <a:t>	</a:t>
            </a:r>
            <a:r>
              <a:rPr lang="es-ES" dirty="0" err="1" smtClean="0"/>
              <a:t>the</a:t>
            </a:r>
            <a:r>
              <a:rPr lang="es-ES" dirty="0" smtClean="0"/>
              <a:t> RGE show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existence</a:t>
            </a:r>
            <a:r>
              <a:rPr lang="es-ES" dirty="0" smtClean="0"/>
              <a:t> of a </a:t>
            </a:r>
            <a:r>
              <a:rPr lang="es-ES" dirty="0" err="1" smtClean="0"/>
              <a:t>region</a:t>
            </a:r>
            <a:r>
              <a:rPr lang="es-ES" dirty="0" smtClean="0"/>
              <a:t> in 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space</a:t>
            </a:r>
            <a:r>
              <a:rPr lang="es-ES" dirty="0" smtClean="0"/>
              <a:t> of </a:t>
            </a:r>
            <a:r>
              <a:rPr lang="es-ES" dirty="0" err="1" smtClean="0"/>
              <a:t>parameters</a:t>
            </a:r>
            <a:r>
              <a:rPr lang="es-E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		</a:t>
            </a:r>
            <a:r>
              <a:rPr lang="es-ES" sz="1600" dirty="0" smtClean="0"/>
              <a:t>(</a:t>
            </a:r>
            <a:r>
              <a:rPr lang="es-ES" sz="1600" dirty="0" err="1" smtClean="0"/>
              <a:t>close</a:t>
            </a:r>
            <a:r>
              <a:rPr lang="es-ES" sz="1600" dirty="0" smtClean="0"/>
              <a:t> </a:t>
            </a:r>
            <a:r>
              <a:rPr lang="es-ES" sz="1600" dirty="0" err="1" smtClean="0"/>
              <a:t>enough</a:t>
            </a:r>
            <a:r>
              <a:rPr lang="es-ES" sz="1600" dirty="0" smtClean="0"/>
              <a:t> </a:t>
            </a:r>
            <a:r>
              <a:rPr lang="es-ES" sz="1600" dirty="0" err="1" smtClean="0"/>
              <a:t>to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IR-</a:t>
            </a:r>
            <a:r>
              <a:rPr lang="es-ES" sz="1600" dirty="0" err="1" smtClean="0"/>
              <a:t>fixed</a:t>
            </a:r>
            <a:r>
              <a:rPr lang="es-ES" sz="1600" dirty="0" smtClean="0"/>
              <a:t> </a:t>
            </a:r>
            <a:r>
              <a:rPr lang="es-ES" sz="1600" dirty="0" err="1" smtClean="0"/>
              <a:t>point</a:t>
            </a:r>
            <a:r>
              <a:rPr lang="es-ES" sz="1600" dirty="0" smtClean="0"/>
              <a:t> at </a:t>
            </a:r>
            <a:r>
              <a:rPr lang="es-ES" sz="1600" dirty="0" smtClean="0">
                <a:latin typeface="Symbol" pitchFamily="18" charset="2"/>
              </a:rPr>
              <a:t>m</a:t>
            </a:r>
            <a:r>
              <a:rPr lang="es-ES" sz="1600" dirty="0" smtClean="0">
                <a:sym typeface="Wingdings" pitchFamily="2" charset="2"/>
              </a:rPr>
              <a:t>0)</a:t>
            </a:r>
            <a:endParaRPr lang="es-ES" dirty="0" smtClean="0">
              <a:sym typeface="Wingdings" pitchFamily="2" charset="2"/>
            </a:endParaRPr>
          </a:p>
          <a:p>
            <a:pPr>
              <a:lnSpc>
                <a:spcPct val="200000"/>
              </a:lnSpc>
            </a:pPr>
            <a:r>
              <a:rPr lang="es-ES" dirty="0" smtClean="0">
                <a:latin typeface="Comic Sans MS" pitchFamily="66" charset="0"/>
                <a:sym typeface="Wingdings" pitchFamily="2" charset="2"/>
              </a:rPr>
              <a:t>			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where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the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loop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corrections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 are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small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			and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one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 has a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slow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logarithmic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running</a:t>
            </a:r>
            <a:endParaRPr lang="es-ES" dirty="0" smtClean="0">
              <a:solidFill>
                <a:schemeClr val="accent1">
                  <a:lumMod val="25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endParaRPr lang="es-E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s-ES" dirty="0" err="1" smtClean="0">
                <a:sym typeface="Wingdings" pitchFamily="2" charset="2"/>
              </a:rPr>
              <a:t>This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fills</a:t>
            </a:r>
            <a:r>
              <a:rPr lang="es-ES" dirty="0" smtClean="0">
                <a:sym typeface="Wingdings" pitchFamily="2" charset="2"/>
              </a:rPr>
              <a:t> of </a:t>
            </a:r>
            <a:r>
              <a:rPr lang="es-ES" dirty="0" err="1" smtClean="0">
                <a:sym typeface="Wingdings" pitchFamily="2" charset="2"/>
              </a:rPr>
              <a:t>physical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meaning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formal 1/N</a:t>
            </a:r>
            <a:r>
              <a:rPr lang="es-ES" baseline="-25000" dirty="0" smtClean="0">
                <a:sym typeface="Wingdings" pitchFamily="2" charset="2"/>
              </a:rPr>
              <a:t>C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expansion</a:t>
            </a:r>
            <a:r>
              <a:rPr lang="es-ES" dirty="0" smtClean="0">
                <a:sym typeface="Wingdings" pitchFamily="2" charset="2"/>
              </a:rPr>
              <a:t>  </a:t>
            </a:r>
          </a:p>
          <a:p>
            <a:r>
              <a:rPr lang="es-ES" dirty="0" smtClean="0">
                <a:sym typeface="Wingdings" pitchFamily="2" charset="2"/>
              </a:rPr>
              <a:t>	</a:t>
            </a:r>
            <a:r>
              <a:rPr lang="es-ES" dirty="0" err="1" smtClean="0">
                <a:sym typeface="Wingdings" pitchFamily="2" charset="2"/>
              </a:rPr>
              <a:t>based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on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formal  N</a:t>
            </a:r>
            <a:r>
              <a:rPr lang="es-ES" baseline="-25000" dirty="0" smtClean="0">
                <a:sym typeface="Wingdings" pitchFamily="2" charset="2"/>
              </a:rPr>
              <a:t>C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scaling</a:t>
            </a:r>
            <a:r>
              <a:rPr lang="es-ES" dirty="0" smtClean="0">
                <a:sym typeface="Wingdings" pitchFamily="2" charset="2"/>
              </a:rPr>
              <a:t> of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lagrangian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operators</a:t>
            </a:r>
            <a:endParaRPr lang="es-ES" dirty="0" smtClean="0">
              <a:sym typeface="Wingdings" pitchFamily="2" charset="2"/>
            </a:endParaRPr>
          </a:p>
          <a:p>
            <a:endParaRPr lang="es-ES" dirty="0" smtClean="0">
              <a:sym typeface="Wingdings" pitchFamily="2" charset="2"/>
            </a:endParaRPr>
          </a:p>
          <a:p>
            <a:r>
              <a:rPr lang="es-ES" dirty="0" smtClean="0">
                <a:latin typeface="Comic Sans MS" pitchFamily="66" charset="0"/>
                <a:sym typeface="Wingdings" pitchFamily="2" charset="2"/>
              </a:rPr>
              <a:t>	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      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The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theory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 can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be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described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perturbatively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 as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far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 as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one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			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is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close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enough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to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the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fixed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point</a:t>
            </a:r>
            <a:endParaRPr lang="es-ES" dirty="0" smtClean="0">
              <a:solidFill>
                <a:schemeClr val="accent1">
                  <a:lumMod val="25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endParaRPr lang="es-ES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ES" i="1" dirty="0" smtClean="0">
                <a:solidFill>
                  <a:schemeClr val="accent5">
                    <a:lumMod val="25000"/>
                  </a:schemeClr>
                </a:solidFill>
              </a:rPr>
              <a:t>ANALOGY:</a:t>
            </a:r>
          </a:p>
          <a:p>
            <a:pPr lvl="2">
              <a:buFontTx/>
              <a:buChar char="-"/>
            </a:pPr>
            <a:endParaRPr lang="es-ES" dirty="0" smtClean="0"/>
          </a:p>
          <a:p>
            <a:pPr lvl="2">
              <a:buFontTx/>
              <a:buChar char="-"/>
            </a:pPr>
            <a:r>
              <a:rPr lang="es-ES" dirty="0" smtClean="0"/>
              <a:t>A </a:t>
            </a:r>
            <a:r>
              <a:rPr lang="es-ES" dirty="0" err="1" smtClean="0"/>
              <a:t>fixed</a:t>
            </a:r>
            <a:r>
              <a:rPr lang="es-ES" dirty="0" smtClean="0"/>
              <a:t> </a:t>
            </a:r>
            <a:r>
              <a:rPr lang="es-ES" dirty="0" err="1" smtClean="0"/>
              <a:t>order</a:t>
            </a:r>
            <a:r>
              <a:rPr lang="es-ES" dirty="0" smtClean="0"/>
              <a:t> QCD </a:t>
            </a:r>
            <a:r>
              <a:rPr lang="es-ES" dirty="0" err="1" smtClean="0"/>
              <a:t>calculation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formally</a:t>
            </a:r>
            <a:r>
              <a:rPr lang="es-ES" dirty="0" smtClean="0"/>
              <a:t> </a:t>
            </a:r>
            <a:r>
              <a:rPr lang="es-ES" dirty="0" err="1" smtClean="0"/>
              <a:t>valid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any</a:t>
            </a:r>
            <a:r>
              <a:rPr lang="es-ES" dirty="0" smtClean="0"/>
              <a:t> </a:t>
            </a:r>
            <a:r>
              <a:rPr lang="es-ES" dirty="0" smtClean="0">
                <a:latin typeface="Symbol" pitchFamily="18" charset="2"/>
              </a:rPr>
              <a:t>m</a:t>
            </a:r>
          </a:p>
          <a:p>
            <a:pPr lvl="2"/>
            <a:r>
              <a:rPr lang="es-ES" dirty="0" smtClean="0"/>
              <a:t>					</a:t>
            </a:r>
            <a:r>
              <a:rPr lang="es-ES" sz="1600" dirty="0" smtClean="0"/>
              <a:t>(and </a:t>
            </a:r>
            <a:r>
              <a:rPr lang="es-ES" sz="1600" dirty="0" err="1" smtClean="0"/>
              <a:t>independent</a:t>
            </a:r>
            <a:r>
              <a:rPr lang="es-ES" sz="1600" dirty="0" smtClean="0"/>
              <a:t> of </a:t>
            </a:r>
            <a:r>
              <a:rPr lang="es-ES" sz="1600" dirty="0" err="1" smtClean="0"/>
              <a:t>it</a:t>
            </a:r>
            <a:r>
              <a:rPr lang="es-ES" sz="1600" dirty="0" smtClean="0"/>
              <a:t>)</a:t>
            </a:r>
            <a:endParaRPr lang="es-ES" dirty="0" smtClean="0"/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es-ES" dirty="0" smtClean="0"/>
              <a:t>RGE </a:t>
            </a:r>
            <a:r>
              <a:rPr lang="es-ES" dirty="0" smtClean="0">
                <a:sym typeface="Wingdings" pitchFamily="2" charset="2"/>
              </a:rPr>
              <a:t></a:t>
            </a:r>
            <a:r>
              <a:rPr lang="es-ES" dirty="0" smtClean="0"/>
              <a:t> </a:t>
            </a:r>
            <a:r>
              <a:rPr lang="es-ES" dirty="0" err="1" smtClean="0"/>
              <a:t>perturbation</a:t>
            </a:r>
            <a:r>
              <a:rPr lang="es-ES" dirty="0" smtClean="0"/>
              <a:t> </a:t>
            </a:r>
            <a:r>
              <a:rPr lang="es-ES" dirty="0" err="1" smtClean="0"/>
              <a:t>theory</a:t>
            </a:r>
            <a:r>
              <a:rPr lang="es-ES" dirty="0" smtClean="0"/>
              <a:t> </a:t>
            </a:r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valid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large</a:t>
            </a:r>
            <a:r>
              <a:rPr lang="es-ES" dirty="0" smtClean="0"/>
              <a:t> </a:t>
            </a:r>
            <a:r>
              <a:rPr lang="es-ES" dirty="0" smtClean="0">
                <a:latin typeface="Symbol" pitchFamily="18" charset="2"/>
              </a:rPr>
              <a:t>m</a:t>
            </a:r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50112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 smtClean="0"/>
              <a:t>In </a:t>
            </a:r>
            <a:r>
              <a:rPr lang="es-ES" dirty="0" err="1" smtClean="0"/>
              <a:t>our</a:t>
            </a:r>
            <a:r>
              <a:rPr lang="es-ES" dirty="0" smtClean="0"/>
              <a:t> case, 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parameter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actually</a:t>
            </a:r>
            <a:r>
              <a:rPr lang="es-ES" dirty="0" smtClean="0"/>
              <a:t> rules </a:t>
            </a:r>
          </a:p>
          <a:p>
            <a:r>
              <a:rPr lang="es-ES" dirty="0" smtClean="0"/>
              <a:t>	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strength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  </a:t>
            </a:r>
            <a:r>
              <a:rPr lang="es-ES" dirty="0" err="1" smtClean="0"/>
              <a:t>Resonance-Goldstone</a:t>
            </a:r>
            <a:r>
              <a:rPr lang="es-ES" dirty="0" smtClean="0"/>
              <a:t> </a:t>
            </a:r>
            <a:r>
              <a:rPr lang="es-ES" dirty="0" err="1" smtClean="0"/>
              <a:t>interaction</a:t>
            </a:r>
            <a:r>
              <a:rPr lang="es-ES" dirty="0" smtClean="0"/>
              <a:t>  </a:t>
            </a:r>
          </a:p>
          <a:p>
            <a:r>
              <a:rPr lang="es-ES" dirty="0" smtClean="0"/>
              <a:t>		in </a:t>
            </a:r>
            <a:r>
              <a:rPr lang="es-ES" dirty="0" err="1" smtClean="0"/>
              <a:t>the</a:t>
            </a:r>
            <a:r>
              <a:rPr lang="es-ES" dirty="0" smtClean="0"/>
              <a:t> RGE </a:t>
            </a:r>
            <a:r>
              <a:rPr lang="es-ES" dirty="0" err="1" smtClean="0"/>
              <a:t>is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Font typeface="Arial" charset="0"/>
              <a:buChar char="•"/>
            </a:pP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parameter</a:t>
            </a:r>
            <a:r>
              <a:rPr lang="es-ES" dirty="0" smtClean="0"/>
              <a:t> </a:t>
            </a:r>
            <a:r>
              <a:rPr lang="es-ES" dirty="0" err="1" smtClean="0"/>
              <a:t>goes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 0  </a:t>
            </a:r>
            <a:r>
              <a:rPr lang="es-ES" dirty="0" err="1" smtClean="0"/>
              <a:t>when</a:t>
            </a:r>
            <a:r>
              <a:rPr lang="es-ES" dirty="0" smtClean="0"/>
              <a:t>   </a:t>
            </a:r>
            <a:r>
              <a:rPr lang="es-ES" dirty="0" smtClean="0">
                <a:latin typeface="Symbol" pitchFamily="18" charset="2"/>
              </a:rPr>
              <a:t>m</a:t>
            </a:r>
            <a:r>
              <a:rPr lang="es-ES" sz="1600" dirty="0" smtClean="0">
                <a:sym typeface="Wingdings" pitchFamily="2" charset="2"/>
              </a:rPr>
              <a:t></a:t>
            </a:r>
            <a:r>
              <a:rPr lang="es-ES" dirty="0" smtClean="0">
                <a:sym typeface="Wingdings" pitchFamily="2" charset="2"/>
              </a:rPr>
              <a:t>0</a:t>
            </a:r>
          </a:p>
          <a:p>
            <a:pPr>
              <a:buFont typeface="Arial" charset="0"/>
              <a:buChar char="•"/>
            </a:pPr>
            <a:endParaRPr lang="es-ES" dirty="0" smtClean="0">
              <a:sym typeface="Wingdings" pitchFamily="2" charset="2"/>
            </a:endParaRPr>
          </a:p>
          <a:p>
            <a:r>
              <a:rPr lang="es-ES" dirty="0" smtClean="0">
                <a:sym typeface="Wingdings" pitchFamily="2" charset="2"/>
              </a:rPr>
              <a:t>	</a:t>
            </a:r>
            <a:r>
              <a:rPr lang="es-ES" dirty="0" err="1" smtClean="0">
                <a:sym typeface="Wingdings" pitchFamily="2" charset="2"/>
              </a:rPr>
              <a:t>Around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IR-</a:t>
            </a:r>
            <a:r>
              <a:rPr lang="es-ES" dirty="0" err="1" smtClean="0">
                <a:sym typeface="Wingdings" pitchFamily="2" charset="2"/>
              </a:rPr>
              <a:t>fixed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point</a:t>
            </a:r>
            <a:r>
              <a:rPr lang="es-ES" dirty="0" smtClean="0">
                <a:sym typeface="Wingdings" pitchFamily="2" charset="2"/>
              </a:rPr>
              <a:t> (</a:t>
            </a:r>
            <a:r>
              <a:rPr lang="es-ES" dirty="0" smtClean="0">
                <a:latin typeface="Symbol" pitchFamily="18" charset="2"/>
              </a:rPr>
              <a:t>m</a:t>
            </a:r>
            <a:r>
              <a:rPr lang="es-ES" sz="1600" dirty="0" smtClean="0">
                <a:sym typeface="Wingdings" pitchFamily="2" charset="2"/>
              </a:rPr>
              <a:t></a:t>
            </a:r>
            <a:r>
              <a:rPr lang="es-ES" dirty="0" smtClean="0">
                <a:sym typeface="Wingdings" pitchFamily="2" charset="2"/>
              </a:rPr>
              <a:t>0)  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couplings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vary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slowly</a:t>
            </a:r>
            <a:endParaRPr lang="es-E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endParaRPr lang="es-E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endParaRPr lang="es-ES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Thus</a:t>
            </a:r>
            <a:r>
              <a:rPr lang="es-ES" dirty="0" smtClean="0"/>
              <a:t>,	</a:t>
            </a:r>
            <a:r>
              <a:rPr lang="es-ES" dirty="0" smtClean="0">
                <a:sym typeface="Wingdings" pitchFamily="2" charset="2"/>
              </a:rPr>
              <a:t></a:t>
            </a:r>
            <a:r>
              <a:rPr lang="es-ES" dirty="0" err="1" smtClean="0">
                <a:sym typeface="Wingdings" pitchFamily="2" charset="2"/>
              </a:rPr>
              <a:t>Although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formal </a:t>
            </a:r>
            <a:r>
              <a:rPr lang="es-ES" dirty="0" err="1" smtClean="0">
                <a:sym typeface="Wingdings" pitchFamily="2" charset="2"/>
              </a:rPr>
              <a:t>expansion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is</a:t>
            </a:r>
            <a:r>
              <a:rPr lang="es-ES" dirty="0" smtClean="0">
                <a:sym typeface="Wingdings" pitchFamily="2" charset="2"/>
              </a:rPr>
              <a:t> 1/N</a:t>
            </a:r>
            <a:r>
              <a:rPr lang="es-ES" baseline="-25000" dirty="0" smtClean="0">
                <a:sym typeface="Wingdings" pitchFamily="2" charset="2"/>
              </a:rPr>
              <a:t>C</a:t>
            </a:r>
            <a:r>
              <a:rPr lang="es-ES" dirty="0" smtClean="0">
                <a:sym typeface="Wingdings" pitchFamily="2" charset="2"/>
              </a:rPr>
              <a:t>   </a:t>
            </a:r>
            <a:endParaRPr lang="es-ES" dirty="0" smtClean="0"/>
          </a:p>
          <a:p>
            <a:pPr lvl="2">
              <a:lnSpc>
                <a:spcPct val="150000"/>
              </a:lnSpc>
            </a:pPr>
            <a:r>
              <a:rPr lang="es-ES" dirty="0" smtClean="0">
                <a:sym typeface="Wingdings" pitchFamily="2" charset="2"/>
              </a:rPr>
              <a:t></a:t>
            </a:r>
            <a:r>
              <a:rPr lang="es-ES" dirty="0" err="1" smtClean="0">
                <a:latin typeface="Symbol" pitchFamily="18" charset="2"/>
                <a:sym typeface="Wingdings" pitchFamily="2" charset="2"/>
              </a:rPr>
              <a:t>a</a:t>
            </a:r>
            <a:r>
              <a:rPr lang="es-ES" baseline="-25000" dirty="0" err="1" smtClean="0">
                <a:sym typeface="Wingdings" pitchFamily="2" charset="2"/>
              </a:rPr>
              <a:t>V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is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actual </a:t>
            </a:r>
            <a:r>
              <a:rPr lang="es-ES" dirty="0" err="1" smtClean="0">
                <a:sym typeface="Wingdings" pitchFamily="2" charset="2"/>
              </a:rPr>
              <a:t>quantity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suppressing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subleading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contributions</a:t>
            </a: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r>
              <a:rPr lang="es-ES" dirty="0" err="1" smtClean="0"/>
              <a:t>Since</a:t>
            </a:r>
            <a:r>
              <a:rPr lang="es-ES" dirty="0" smtClean="0"/>
              <a:t> at LO   </a:t>
            </a:r>
            <a:r>
              <a:rPr lang="es-ES" dirty="0" err="1" smtClean="0">
                <a:latin typeface="Symbol" pitchFamily="18" charset="2"/>
              </a:rPr>
              <a:t>a</a:t>
            </a:r>
            <a:r>
              <a:rPr lang="es-ES" baseline="-25000" dirty="0" err="1" smtClean="0"/>
              <a:t>V</a:t>
            </a:r>
            <a:r>
              <a:rPr lang="es-ES" dirty="0" smtClean="0"/>
              <a:t> </a:t>
            </a:r>
            <a:r>
              <a:rPr lang="es-ES" dirty="0" smtClean="0">
                <a:latin typeface="Times New Roman"/>
                <a:cs typeface="Times New Roman"/>
                <a:sym typeface="Symbol"/>
              </a:rPr>
              <a:t>≈</a:t>
            </a:r>
            <a:r>
              <a:rPr lang="es-ES" dirty="0" smtClean="0"/>
              <a:t> </a:t>
            </a:r>
            <a:r>
              <a:rPr lang="es-ES" dirty="0" smtClean="0">
                <a:latin typeface="Symbol" pitchFamily="18" charset="2"/>
              </a:rPr>
              <a:t>G</a:t>
            </a:r>
            <a:r>
              <a:rPr lang="es-ES" baseline="-25000" dirty="0" smtClean="0"/>
              <a:t>V</a:t>
            </a:r>
            <a:r>
              <a:rPr lang="es-ES" dirty="0" smtClean="0"/>
              <a:t>/M</a:t>
            </a:r>
            <a:r>
              <a:rPr lang="es-ES" baseline="-25000" dirty="0" smtClean="0"/>
              <a:t>V</a:t>
            </a:r>
            <a:r>
              <a:rPr lang="es-ES" dirty="0" smtClean="0"/>
              <a:t> </a:t>
            </a:r>
            <a:r>
              <a:rPr lang="es-ES" dirty="0" smtClean="0">
                <a:latin typeface="Times New Roman"/>
                <a:cs typeface="Times New Roman"/>
                <a:sym typeface="Symbol"/>
              </a:rPr>
              <a:t>≈ </a:t>
            </a:r>
            <a:r>
              <a:rPr lang="es-ES" dirty="0" smtClean="0"/>
              <a:t>0.2   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smtClean="0">
                <a:latin typeface="Symbol" pitchFamily="18" charset="2"/>
              </a:rPr>
              <a:t>m</a:t>
            </a:r>
            <a:r>
              <a:rPr lang="es-ES" dirty="0" smtClean="0">
                <a:latin typeface="Times New Roman"/>
                <a:cs typeface="Times New Roman"/>
                <a:sym typeface="Symbol"/>
              </a:rPr>
              <a:t> ≈M</a:t>
            </a:r>
            <a:r>
              <a:rPr lang="es-ES" baseline="-25000" dirty="0" smtClean="0">
                <a:latin typeface="Times New Roman"/>
                <a:cs typeface="Times New Roman"/>
                <a:sym typeface="Symbol"/>
              </a:rPr>
              <a:t>V</a:t>
            </a:r>
            <a:r>
              <a:rPr lang="es-ES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	</a:t>
            </a:r>
            <a:r>
              <a:rPr lang="es-ES" dirty="0" err="1" smtClean="0"/>
              <a:t>the</a:t>
            </a:r>
            <a:r>
              <a:rPr lang="es-ES" dirty="0" smtClean="0"/>
              <a:t> 1/N</a:t>
            </a:r>
            <a:r>
              <a:rPr lang="es-ES" baseline="-25000" dirty="0" smtClean="0"/>
              <a:t>C</a:t>
            </a:r>
            <a:r>
              <a:rPr lang="es-ES" dirty="0" smtClean="0"/>
              <a:t> </a:t>
            </a:r>
            <a:r>
              <a:rPr lang="es-ES" dirty="0" err="1" smtClean="0"/>
              <a:t>expansion</a:t>
            </a:r>
            <a:r>
              <a:rPr lang="es-ES" dirty="0" smtClean="0"/>
              <a:t> </a:t>
            </a:r>
            <a:r>
              <a:rPr lang="es-ES" dirty="0" err="1" smtClean="0"/>
              <a:t>meaningful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resonance</a:t>
            </a:r>
            <a:r>
              <a:rPr lang="es-ES" dirty="0" smtClean="0"/>
              <a:t> </a:t>
            </a:r>
            <a:r>
              <a:rPr lang="es-ES" dirty="0" err="1" smtClean="0"/>
              <a:t>region</a:t>
            </a:r>
            <a:r>
              <a:rPr lang="es-E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		as </a:t>
            </a:r>
            <a:r>
              <a:rPr lang="es-ES" dirty="0" err="1" smtClean="0"/>
              <a:t>far</a:t>
            </a:r>
            <a:r>
              <a:rPr lang="es-ES" dirty="0" smtClean="0"/>
              <a:t> as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narrow</a:t>
            </a:r>
            <a:r>
              <a:rPr lang="es-ES" dirty="0" smtClean="0"/>
              <a:t> </a:t>
            </a:r>
            <a:r>
              <a:rPr lang="es-ES" dirty="0" err="1" smtClean="0"/>
              <a:t>enough</a:t>
            </a:r>
            <a:r>
              <a:rPr lang="es-ES" dirty="0" smtClean="0"/>
              <a:t>     </a:t>
            </a:r>
            <a:r>
              <a:rPr lang="es-ES" sz="1600" dirty="0" smtClean="0"/>
              <a:t>(as </a:t>
            </a:r>
            <a:r>
              <a:rPr lang="es-ES" sz="1600" dirty="0" err="1" smtClean="0"/>
              <a:t>it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case)</a:t>
            </a: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</p:txBody>
      </p:sp>
      <p:pic>
        <p:nvPicPr>
          <p:cNvPr id="3" name="Picture 2" descr="pics_Page_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82" t="75000" r="39682" b="19792"/>
          <a:stretch>
            <a:fillRect/>
          </a:stretch>
        </p:blipFill>
        <p:spPr>
          <a:xfrm>
            <a:off x="3071802" y="1285860"/>
            <a:ext cx="3200422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835824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 err="1" smtClean="0"/>
              <a:t>Nevertheless</a:t>
            </a:r>
            <a:r>
              <a:rPr lang="es-ES" dirty="0" smtClean="0"/>
              <a:t>,</a:t>
            </a:r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 lvl="1"/>
            <a:r>
              <a:rPr lang="es-ES" dirty="0" smtClean="0"/>
              <a:t>	- In case of </a:t>
            </a:r>
            <a:r>
              <a:rPr lang="es-ES" dirty="0" err="1" smtClean="0"/>
              <a:t>broad</a:t>
            </a:r>
            <a:r>
              <a:rPr lang="es-ES" dirty="0" smtClean="0"/>
              <a:t> </a:t>
            </a:r>
            <a:r>
              <a:rPr lang="es-ES" dirty="0" err="1" smtClean="0"/>
              <a:t>states</a:t>
            </a:r>
            <a:r>
              <a:rPr lang="es-ES" dirty="0" smtClean="0"/>
              <a:t>,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	- </a:t>
            </a:r>
            <a:r>
              <a:rPr lang="es-ES" dirty="0" err="1" smtClean="0"/>
              <a:t>or</a:t>
            </a:r>
            <a:r>
              <a:rPr lang="es-ES" dirty="0" smtClean="0"/>
              <a:t> more </a:t>
            </a:r>
            <a:r>
              <a:rPr lang="es-ES" dirty="0" err="1" smtClean="0"/>
              <a:t>complicate</a:t>
            </a:r>
            <a:r>
              <a:rPr lang="es-ES" dirty="0" smtClean="0"/>
              <a:t> </a:t>
            </a:r>
            <a:r>
              <a:rPr lang="es-ES" dirty="0" err="1" smtClean="0"/>
              <a:t>processes</a:t>
            </a:r>
            <a:r>
              <a:rPr lang="es-ES" dirty="0" smtClean="0"/>
              <a:t>,</a:t>
            </a:r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Less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intuitive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identification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	of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the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parameter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that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characterizes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        		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the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strength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of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the</a:t>
            </a:r>
            <a:r>
              <a:rPr lang="es-ES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interaction</a:t>
            </a:r>
            <a:endParaRPr lang="es-ES" dirty="0" smtClean="0">
              <a:solidFill>
                <a:schemeClr val="accent1">
                  <a:lumMod val="25000"/>
                </a:schemeClr>
              </a:solidFill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r>
              <a:rPr lang="es-ES" dirty="0" err="1" smtClean="0">
                <a:sym typeface="Wingdings" pitchFamily="2" charset="2"/>
              </a:rPr>
              <a:t>However</a:t>
            </a:r>
            <a:r>
              <a:rPr lang="es-ES" dirty="0" smtClean="0">
                <a:sym typeface="Wingdings" pitchFamily="2" charset="2"/>
              </a:rPr>
              <a:t>,    	</a:t>
            </a:r>
            <a:r>
              <a:rPr lang="es-ES" dirty="0" err="1" smtClean="0">
                <a:sym typeface="Wingdings" pitchFamily="2" charset="2"/>
              </a:rPr>
              <a:t>Perturbation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Theory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will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make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sense</a:t>
            </a:r>
            <a:r>
              <a:rPr lang="es-ES" dirty="0" smtClean="0">
                <a:sym typeface="Wingdings" pitchFamily="2" charset="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ym typeface="Wingdings" pitchFamily="2" charset="2"/>
              </a:rPr>
              <a:t>		as </a:t>
            </a:r>
            <a:r>
              <a:rPr lang="es-ES" dirty="0" err="1" smtClean="0">
                <a:sym typeface="Wingdings" pitchFamily="2" charset="2"/>
              </a:rPr>
              <a:t>far</a:t>
            </a:r>
            <a:r>
              <a:rPr lang="es-ES" dirty="0" smtClean="0">
                <a:sym typeface="Wingdings" pitchFamily="2" charset="2"/>
              </a:rPr>
              <a:t> as </a:t>
            </a:r>
            <a:r>
              <a:rPr lang="es-ES" dirty="0" err="1" smtClean="0">
                <a:sym typeface="Wingdings" pitchFamily="2" charset="2"/>
              </a:rPr>
              <a:t>we</a:t>
            </a:r>
            <a:r>
              <a:rPr lang="es-ES" dirty="0" smtClean="0">
                <a:sym typeface="Wingdings" pitchFamily="2" charset="2"/>
              </a:rPr>
              <a:t> are </a:t>
            </a:r>
            <a:r>
              <a:rPr lang="es-ES" dirty="0" err="1" smtClean="0">
                <a:sym typeface="Wingdings" pitchFamily="2" charset="2"/>
              </a:rPr>
              <a:t>able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to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find</a:t>
            </a:r>
            <a:r>
              <a:rPr lang="es-ES" dirty="0" smtClean="0">
                <a:sym typeface="Wingdings" pitchFamily="2" charset="2"/>
              </a:rPr>
              <a:t> a </a:t>
            </a:r>
            <a:r>
              <a:rPr lang="es-ES" dirty="0" err="1" smtClean="0">
                <a:sym typeface="Wingdings" pitchFamily="2" charset="2"/>
              </a:rPr>
              <a:t>momentum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region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where</a:t>
            </a:r>
            <a:endParaRPr lang="es-ES" dirty="0" smtClean="0">
              <a:sym typeface="Wingdings" pitchFamily="2" charset="2"/>
            </a:endParaRPr>
          </a:p>
          <a:p>
            <a:r>
              <a:rPr lang="es-ES" dirty="0" smtClean="0">
                <a:sym typeface="Wingdings" pitchFamily="2" charset="2"/>
              </a:rPr>
              <a:t>			</a:t>
            </a:r>
          </a:p>
          <a:p>
            <a:r>
              <a:rPr lang="es-ES" dirty="0" smtClean="0">
                <a:sym typeface="Wingdings" pitchFamily="2" charset="2"/>
              </a:rPr>
              <a:t>				- </a:t>
            </a:r>
            <a:r>
              <a:rPr lang="es-ES" dirty="0" err="1" smtClean="0">
                <a:sym typeface="Wingdings" pitchFamily="2" charset="2"/>
              </a:rPr>
              <a:t>This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parameter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becomes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small</a:t>
            </a:r>
            <a:endParaRPr lang="es-ES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s-ES" dirty="0" smtClean="0">
                <a:sym typeface="Wingdings" pitchFamily="2" charset="2"/>
              </a:rPr>
              <a:t>				- </a:t>
            </a:r>
            <a:r>
              <a:rPr lang="es-ES" dirty="0" err="1" smtClean="0">
                <a:sym typeface="Wingdings" pitchFamily="2" charset="2"/>
              </a:rPr>
              <a:t>One</a:t>
            </a:r>
            <a:r>
              <a:rPr lang="es-ES" dirty="0" smtClean="0">
                <a:sym typeface="Wingdings" pitchFamily="2" charset="2"/>
              </a:rPr>
              <a:t> has a </a:t>
            </a:r>
            <a:r>
              <a:rPr lang="es-ES" dirty="0" err="1" smtClean="0">
                <a:sym typeface="Wingdings" pitchFamily="2" charset="2"/>
              </a:rPr>
              <a:t>slow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running</a:t>
            </a:r>
            <a:r>
              <a:rPr lang="es-ES" dirty="0" smtClean="0">
                <a:sym typeface="Wingdings" pitchFamily="2" charset="2"/>
              </a:rPr>
              <a:t> of </a:t>
            </a:r>
            <a:r>
              <a:rPr lang="es-ES" dirty="0" err="1" smtClean="0">
                <a:sym typeface="Wingdings" pitchFamily="2" charset="2"/>
              </a:rPr>
              <a:t>the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couplings</a:t>
            </a: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14348" y="2463406"/>
            <a:ext cx="7858180" cy="89415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rtl="0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sz="4400" kern="1200" err="1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Conclusions</a:t>
            </a:r>
            <a:endParaRPr lang="es-ES" sz="4400" kern="1200">
              <a:solidFill>
                <a:srgbClr val="FFFF00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57166"/>
            <a:ext cx="8643998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A priori,  </a:t>
            </a:r>
            <a:r>
              <a:rPr lang="es-ES" dirty="0" err="1" smtClean="0">
                <a:solidFill>
                  <a:schemeClr val="bg1"/>
                </a:solidFill>
              </a:rPr>
              <a:t>higher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derivative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operators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needed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for</a:t>
            </a:r>
            <a:r>
              <a:rPr lang="es-ES" dirty="0" smtClean="0">
                <a:solidFill>
                  <a:schemeClr val="bg1"/>
                </a:solidFill>
              </a:rPr>
              <a:t> 1 </a:t>
            </a:r>
            <a:r>
              <a:rPr lang="es-ES" dirty="0" err="1" smtClean="0">
                <a:solidFill>
                  <a:schemeClr val="bg1"/>
                </a:solidFill>
              </a:rPr>
              <a:t>loop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renormalization</a:t>
            </a:r>
            <a:endParaRPr lang="es-ES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	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However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, 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there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are </a:t>
            </a:r>
            <a:r>
              <a:rPr lang="es-ES" b="1" dirty="0" err="1" smtClean="0">
                <a:solidFill>
                  <a:srgbClr val="FFFF00"/>
                </a:solidFill>
                <a:sym typeface="Wingdings" pitchFamily="2" charset="2"/>
              </a:rPr>
              <a:t>redundant</a:t>
            </a:r>
            <a:r>
              <a:rPr lang="es-ES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  <a:sym typeface="Wingdings" pitchFamily="2" charset="2"/>
              </a:rPr>
              <a:t>operators</a:t>
            </a:r>
            <a:r>
              <a:rPr lang="es-ES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</a:p>
          <a:p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		(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which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can 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be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removed 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through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meson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field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redefinitions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)</a:t>
            </a:r>
          </a:p>
          <a:p>
            <a:endParaRPr lang="es-ES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s-ES" b="1" dirty="0" err="1" smtClean="0">
                <a:solidFill>
                  <a:srgbClr val="FFFF00"/>
                </a:solidFill>
                <a:sym typeface="Wingdings" pitchFamily="2" charset="2"/>
              </a:rPr>
              <a:t>RGEexistence</a:t>
            </a:r>
            <a:r>
              <a:rPr lang="es-ES" b="1" dirty="0" smtClean="0">
                <a:solidFill>
                  <a:srgbClr val="FFFF00"/>
                </a:solidFill>
                <a:sym typeface="Wingdings" pitchFamily="2" charset="2"/>
              </a:rPr>
              <a:t> of </a:t>
            </a:r>
            <a:r>
              <a:rPr lang="es-ES" b="1" dirty="0" err="1" smtClean="0">
                <a:solidFill>
                  <a:srgbClr val="FFFF00"/>
                </a:solidFill>
                <a:sym typeface="Wingdings" pitchFamily="2" charset="2"/>
              </a:rPr>
              <a:t>an</a:t>
            </a:r>
            <a:r>
              <a:rPr lang="es-ES" b="1" dirty="0" smtClean="0">
                <a:solidFill>
                  <a:srgbClr val="FFFF00"/>
                </a:solidFill>
                <a:sym typeface="Wingdings" pitchFamily="2" charset="2"/>
              </a:rPr>
              <a:t> IR-</a:t>
            </a:r>
            <a:r>
              <a:rPr lang="es-ES" b="1" dirty="0" err="1" smtClean="0">
                <a:solidFill>
                  <a:srgbClr val="FFFF00"/>
                </a:solidFill>
                <a:sym typeface="Wingdings" pitchFamily="2" charset="2"/>
              </a:rPr>
              <a:t>fixed</a:t>
            </a:r>
            <a:r>
              <a:rPr lang="es-ES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  <a:sym typeface="Wingdings" pitchFamily="2" charset="2"/>
              </a:rPr>
              <a:t>point</a:t>
            </a:r>
            <a:endParaRPr lang="es-ES" b="1" dirty="0" smtClean="0">
              <a:solidFill>
                <a:srgbClr val="FFFF00"/>
              </a:solidFill>
              <a:sym typeface="Wingdings" pitchFamily="2" charset="2"/>
            </a:endParaRPr>
          </a:p>
          <a:p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		+ 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slow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log 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running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in 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the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region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around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  </a:t>
            </a:r>
            <a:r>
              <a:rPr lang="es-ES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es-ES" sz="16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0  </a:t>
            </a:r>
          </a:p>
          <a:p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			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where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 </a:t>
            </a:r>
            <a:r>
              <a:rPr lang="es-ES" dirty="0" err="1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a</a:t>
            </a:r>
            <a:r>
              <a:rPr lang="es-ES" baseline="-25000" dirty="0" err="1" smtClean="0">
                <a:solidFill>
                  <a:schemeClr val="bg1"/>
                </a:solidFill>
                <a:sym typeface="Wingdings" pitchFamily="2" charset="2"/>
              </a:rPr>
              <a:t>V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 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is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small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enough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   </a:t>
            </a:r>
          </a:p>
          <a:p>
            <a:endParaRPr lang="es-ES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This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is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where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a </a:t>
            </a:r>
            <a:r>
              <a:rPr lang="es-ES" b="1" dirty="0" err="1" smtClean="0">
                <a:solidFill>
                  <a:srgbClr val="FFFF00"/>
                </a:solidFill>
                <a:sym typeface="Wingdings" pitchFamily="2" charset="2"/>
              </a:rPr>
              <a:t>perturbative</a:t>
            </a:r>
            <a:r>
              <a:rPr lang="es-ES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  <a:sym typeface="Wingdings" pitchFamily="2" charset="2"/>
              </a:rPr>
              <a:t>expansion</a:t>
            </a:r>
            <a:r>
              <a:rPr lang="es-ES" b="1" dirty="0" smtClean="0">
                <a:solidFill>
                  <a:srgbClr val="FFFF00"/>
                </a:solidFill>
                <a:sym typeface="Wingdings" pitchFamily="2" charset="2"/>
              </a:rPr>
              <a:t> in 1/N</a:t>
            </a:r>
            <a:r>
              <a:rPr lang="es-ES" b="1" baseline="-25000" dirty="0" smtClean="0">
                <a:solidFill>
                  <a:srgbClr val="FFFF00"/>
                </a:solidFill>
                <a:sym typeface="Wingdings" pitchFamily="2" charset="2"/>
              </a:rPr>
              <a:t>C</a:t>
            </a:r>
            <a:r>
              <a:rPr lang="es-ES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makes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sense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	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Amplitude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given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by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the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RGE </a:t>
            </a:r>
            <a:r>
              <a:rPr lang="es-ES" b="1" dirty="0" err="1" smtClean="0">
                <a:solidFill>
                  <a:srgbClr val="FFFF00"/>
                </a:solidFill>
                <a:sym typeface="Wingdings" pitchFamily="2" charset="2"/>
              </a:rPr>
              <a:t>evolution</a:t>
            </a:r>
            <a:r>
              <a:rPr lang="es-ES" b="1" dirty="0" smtClean="0">
                <a:solidFill>
                  <a:srgbClr val="FFFF00"/>
                </a:solidFill>
                <a:sym typeface="Wingdings" pitchFamily="2" charset="2"/>
              </a:rPr>
              <a:t> of </a:t>
            </a:r>
            <a:r>
              <a:rPr lang="es-ES" b="1" dirty="0" err="1" smtClean="0">
                <a:solidFill>
                  <a:srgbClr val="FFFF00"/>
                </a:solidFill>
                <a:sym typeface="Wingdings" pitchFamily="2" charset="2"/>
              </a:rPr>
              <a:t>the</a:t>
            </a:r>
            <a:r>
              <a:rPr lang="es-ES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  <a:sym typeface="Wingdings" pitchFamily="2" charset="2"/>
              </a:rPr>
              <a:t>couplings</a:t>
            </a:r>
            <a:r>
              <a:rPr lang="es-ES" b="1" dirty="0" smtClean="0">
                <a:solidFill>
                  <a:srgbClr val="FFFF00"/>
                </a:solidFill>
                <a:sym typeface="Wingdings" pitchFamily="2" charset="2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			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from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 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the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IR-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fixed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point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at 0 up </a:t>
            </a:r>
            <a:r>
              <a:rPr lang="es-ES" dirty="0" err="1" smtClean="0">
                <a:solidFill>
                  <a:schemeClr val="bg1"/>
                </a:solidFill>
                <a:sym typeface="Wingdings" pitchFamily="2" charset="2"/>
              </a:rPr>
              <a:t>to</a:t>
            </a:r>
            <a:r>
              <a:rPr lang="es-ES" dirty="0" smtClean="0">
                <a:solidFill>
                  <a:schemeClr val="bg1"/>
                </a:solidFill>
                <a:sym typeface="Wingdings" pitchFamily="2" charset="2"/>
              </a:rPr>
              <a:t> Q</a:t>
            </a:r>
            <a:r>
              <a:rPr lang="es-ES" baseline="30000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  <a:endParaRPr lang="es-ES" dirty="0" smtClean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s-ES" dirty="0" err="1" smtClean="0">
                <a:solidFill>
                  <a:schemeClr val="bg1"/>
                </a:solidFill>
              </a:rPr>
              <a:t>These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considerations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expected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relevant</a:t>
            </a:r>
            <a:endParaRPr lang="es-ES" b="1" dirty="0" smtClean="0">
              <a:solidFill>
                <a:srgbClr val="FFFF00"/>
              </a:solidFill>
            </a:endParaRP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es-ES" dirty="0" err="1" smtClean="0">
                <a:solidFill>
                  <a:schemeClr val="bg1"/>
                </a:solidFill>
              </a:rPr>
              <a:t>for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other</a:t>
            </a:r>
            <a:r>
              <a:rPr lang="es-ES" dirty="0" smtClean="0">
                <a:solidFill>
                  <a:schemeClr val="bg1"/>
                </a:solidFill>
              </a:rPr>
              <a:t> QCD </a:t>
            </a:r>
            <a:r>
              <a:rPr lang="es-ES" dirty="0" err="1" smtClean="0">
                <a:solidFill>
                  <a:schemeClr val="bg1"/>
                </a:solidFill>
              </a:rPr>
              <a:t>matrix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elements</a:t>
            </a:r>
            <a:endParaRPr lang="es-ES" dirty="0" smtClean="0">
              <a:solidFill>
                <a:schemeClr val="bg1"/>
              </a:solidFill>
            </a:endParaRPr>
          </a:p>
          <a:p>
            <a:pPr lvl="3">
              <a:lnSpc>
                <a:spcPct val="150000"/>
              </a:lnSpc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</a:rPr>
              <a:t>In particular, </a:t>
            </a:r>
            <a:r>
              <a:rPr lang="es-ES" dirty="0" err="1" smtClean="0">
                <a:solidFill>
                  <a:schemeClr val="bg1"/>
                </a:solidFill>
              </a:rPr>
              <a:t>for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Scalars</a:t>
            </a:r>
            <a:r>
              <a:rPr lang="es-ES" dirty="0" smtClean="0">
                <a:solidFill>
                  <a:schemeClr val="bg1"/>
                </a:solidFill>
              </a:rPr>
              <a:t>  (</a:t>
            </a:r>
            <a:r>
              <a:rPr lang="es-ES" dirty="0" err="1" smtClean="0">
                <a:solidFill>
                  <a:schemeClr val="bg1"/>
                </a:solidFill>
              </a:rPr>
              <a:t>where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width</a:t>
            </a:r>
            <a:r>
              <a:rPr lang="es-ES" dirty="0" smtClean="0">
                <a:solidFill>
                  <a:schemeClr val="bg1"/>
                </a:solidFill>
              </a:rPr>
              <a:t> and </a:t>
            </a:r>
            <a:r>
              <a:rPr lang="es-ES" dirty="0" err="1" smtClean="0">
                <a:solidFill>
                  <a:schemeClr val="bg1"/>
                </a:solidFill>
              </a:rPr>
              <a:t>corrections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large</a:t>
            </a:r>
            <a:r>
              <a:rPr lang="es-ES" dirty="0" smtClean="0">
                <a:solidFill>
                  <a:schemeClr val="bg1"/>
                </a:solidFill>
              </a:rPr>
              <a:t>)</a:t>
            </a:r>
          </a:p>
          <a:p>
            <a:pPr lvl="5"/>
            <a:r>
              <a:rPr lang="es-ES" dirty="0" err="1" smtClean="0">
                <a:solidFill>
                  <a:schemeClr val="bg1"/>
                </a:solidFill>
              </a:rPr>
              <a:t>e.g.</a:t>
            </a:r>
            <a:r>
              <a:rPr lang="es-ES" dirty="0" smtClean="0">
                <a:solidFill>
                  <a:schemeClr val="bg1"/>
                </a:solidFill>
              </a:rPr>
              <a:t>,  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scalar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form</a:t>
            </a:r>
            <a:r>
              <a:rPr lang="es-ES" dirty="0" smtClean="0">
                <a:solidFill>
                  <a:schemeClr val="bg1"/>
                </a:solidFill>
              </a:rPr>
              <a:t>-factor  </a:t>
            </a:r>
          </a:p>
          <a:p>
            <a:pPr>
              <a:buFont typeface="Arial" charset="0"/>
              <a:buChar char="•"/>
            </a:pPr>
            <a:endParaRPr lang="es-ES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es-E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07249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sz="3200" b="1" dirty="0" err="1" smtClean="0">
                <a:solidFill>
                  <a:srgbClr val="C00000"/>
                </a:solidFill>
              </a:rPr>
              <a:t>R</a:t>
            </a:r>
            <a:r>
              <a:rPr lang="es-ES" sz="3200" b="1" dirty="0" err="1" smtClean="0">
                <a:solidFill>
                  <a:srgbClr val="C00000"/>
                </a:solidFill>
                <a:latin typeface="Symbol" pitchFamily="18" charset="2"/>
              </a:rPr>
              <a:t>c</a:t>
            </a:r>
            <a:r>
              <a:rPr lang="es-ES" sz="3200" b="1" dirty="0" err="1" smtClean="0">
                <a:solidFill>
                  <a:srgbClr val="C00000"/>
                </a:solidFill>
              </a:rPr>
              <a:t>T</a:t>
            </a:r>
            <a:r>
              <a:rPr lang="es-ES" sz="3200" b="1" dirty="0" smtClean="0">
                <a:solidFill>
                  <a:srgbClr val="C00000"/>
                </a:solidFill>
              </a:rPr>
              <a:t> </a:t>
            </a:r>
            <a:r>
              <a:rPr lang="es-ES" sz="2800" b="1" dirty="0" smtClean="0">
                <a:solidFill>
                  <a:srgbClr val="C00000"/>
                </a:solidFill>
              </a:rPr>
              <a:t>=</a:t>
            </a:r>
            <a:r>
              <a:rPr lang="es-ES" sz="3200" b="1" dirty="0" smtClean="0">
                <a:solidFill>
                  <a:srgbClr val="C00000"/>
                </a:solidFill>
              </a:rPr>
              <a:t>          </a:t>
            </a:r>
            <a:r>
              <a:rPr lang="es-ES" dirty="0" err="1" smtClean="0"/>
              <a:t>chiral</a:t>
            </a:r>
            <a:r>
              <a:rPr lang="es-ES" dirty="0" smtClean="0"/>
              <a:t> </a:t>
            </a:r>
            <a:r>
              <a:rPr lang="es-ES" dirty="0" err="1" smtClean="0"/>
              <a:t>invariant</a:t>
            </a:r>
            <a:r>
              <a:rPr lang="es-ES" dirty="0" smtClean="0"/>
              <a:t> </a:t>
            </a:r>
            <a:r>
              <a:rPr lang="es-ES" dirty="0" err="1" smtClean="0"/>
              <a:t>framework</a:t>
            </a:r>
            <a:r>
              <a:rPr lang="es-ES" dirty="0" smtClean="0"/>
              <a:t> </a:t>
            </a:r>
          </a:p>
          <a:p>
            <a:pPr lvl="1"/>
            <a:r>
              <a:rPr lang="es-ES" dirty="0" smtClean="0"/>
              <a:t>		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interaction</a:t>
            </a:r>
            <a:r>
              <a:rPr lang="es-ES" dirty="0" smtClean="0"/>
              <a:t> of       </a:t>
            </a:r>
            <a:r>
              <a:rPr lang="es-ES" dirty="0" err="1" smtClean="0"/>
              <a:t>chiral</a:t>
            </a:r>
            <a:r>
              <a:rPr lang="es-ES" dirty="0" smtClean="0"/>
              <a:t> NGB  &amp;   </a:t>
            </a:r>
            <a:r>
              <a:rPr lang="es-ES" dirty="0" err="1" smtClean="0"/>
              <a:t>Resonances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Font typeface="Arial" charset="0"/>
              <a:buChar char="•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standard</a:t>
            </a:r>
            <a:r>
              <a:rPr lang="es-ES" dirty="0" smtClean="0"/>
              <a:t> EFT </a:t>
            </a:r>
            <a:r>
              <a:rPr lang="es-ES" dirty="0" err="1" smtClean="0"/>
              <a:t>expansion</a:t>
            </a:r>
            <a:r>
              <a:rPr lang="es-ES" dirty="0" smtClean="0"/>
              <a:t> in </a:t>
            </a:r>
            <a:r>
              <a:rPr lang="es-ES" dirty="0" err="1" smtClean="0"/>
              <a:t>powers</a:t>
            </a:r>
            <a:r>
              <a:rPr lang="es-ES" dirty="0" smtClean="0"/>
              <a:t> of     (p</a:t>
            </a:r>
            <a:r>
              <a:rPr lang="es-ES" baseline="30000" dirty="0" smtClean="0"/>
              <a:t>2</a:t>
            </a:r>
            <a:r>
              <a:rPr lang="es-ES" dirty="0" smtClean="0"/>
              <a:t>)</a:t>
            </a:r>
            <a:r>
              <a:rPr lang="es-ES" baseline="30000" dirty="0" smtClean="0"/>
              <a:t>m</a:t>
            </a:r>
            <a:r>
              <a:rPr lang="es-ES" dirty="0" smtClean="0"/>
              <a:t>  , </a:t>
            </a:r>
          </a:p>
          <a:p>
            <a:r>
              <a:rPr lang="es-ES" dirty="0" smtClean="0"/>
              <a:t>	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valid</a:t>
            </a:r>
            <a:r>
              <a:rPr lang="es-ES" dirty="0" smtClean="0"/>
              <a:t> in </a:t>
            </a:r>
            <a:r>
              <a:rPr lang="es-ES" dirty="0" err="1" smtClean="0"/>
              <a:t>presence</a:t>
            </a:r>
            <a:r>
              <a:rPr lang="es-ES" dirty="0" smtClean="0"/>
              <a:t> of heavy </a:t>
            </a:r>
            <a:r>
              <a:rPr lang="es-ES" dirty="0" err="1" smtClean="0"/>
              <a:t>resonance</a:t>
            </a:r>
            <a:r>
              <a:rPr lang="es-ES" dirty="0" smtClean="0"/>
              <a:t> </a:t>
            </a:r>
            <a:r>
              <a:rPr lang="es-ES" dirty="0" err="1" smtClean="0"/>
              <a:t>loops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r>
              <a:rPr lang="es-ES" dirty="0" smtClean="0"/>
              <a:t>		</a:t>
            </a:r>
            <a:r>
              <a:rPr lang="es-ES" dirty="0" smtClean="0">
                <a:sym typeface="Wingdings" pitchFamily="2" charset="2"/>
              </a:rPr>
              <a:t></a:t>
            </a:r>
            <a:r>
              <a:rPr lang="es-ES" dirty="0" err="1" smtClean="0">
                <a:sym typeface="Wingdings" pitchFamily="2" charset="2"/>
              </a:rPr>
              <a:t>An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alternative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power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counting</a:t>
            </a:r>
            <a:r>
              <a:rPr lang="es-ES" dirty="0" smtClean="0">
                <a:sym typeface="Wingdings" pitchFamily="2" charset="2"/>
              </a:rPr>
              <a:t>  </a:t>
            </a:r>
            <a:r>
              <a:rPr lang="es-ES" dirty="0" err="1" smtClean="0">
                <a:sym typeface="Wingdings" pitchFamily="2" charset="2"/>
              </a:rPr>
              <a:t>is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required</a:t>
            </a:r>
            <a:endParaRPr lang="es-ES" dirty="0" smtClean="0">
              <a:sym typeface="Wingdings" pitchFamily="2" charset="2"/>
            </a:endParaRPr>
          </a:p>
          <a:p>
            <a:endParaRPr lang="es-ES" dirty="0" smtClean="0">
              <a:sym typeface="Wingdings" pitchFamily="2" charset="2"/>
            </a:endParaRPr>
          </a:p>
          <a:p>
            <a:endParaRPr lang="es-ES" dirty="0" smtClean="0"/>
          </a:p>
          <a:p>
            <a:r>
              <a:rPr lang="es-ES" dirty="0" smtClean="0">
                <a:sym typeface="Wingdings" pitchFamily="2" charset="2"/>
              </a:rPr>
              <a:t></a:t>
            </a:r>
            <a:r>
              <a:rPr lang="es-ES" dirty="0" err="1" smtClean="0"/>
              <a:t>R</a:t>
            </a:r>
            <a:r>
              <a:rPr lang="es-ES" dirty="0" err="1" smtClean="0">
                <a:latin typeface="Symbol" pitchFamily="18" charset="2"/>
              </a:rPr>
              <a:t>c</a:t>
            </a:r>
            <a:r>
              <a:rPr lang="es-ES" dirty="0" err="1" smtClean="0"/>
              <a:t>T</a:t>
            </a:r>
            <a:r>
              <a:rPr lang="es-ES" dirty="0" smtClean="0"/>
              <a:t> </a:t>
            </a:r>
            <a:r>
              <a:rPr lang="es-ES" dirty="0" err="1" smtClean="0"/>
              <a:t>takes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formal 1/N</a:t>
            </a:r>
            <a:r>
              <a:rPr lang="es-ES" baseline="-25000" dirty="0" smtClean="0"/>
              <a:t>C</a:t>
            </a:r>
            <a:r>
              <a:rPr lang="es-ES" dirty="0" smtClean="0"/>
              <a:t> </a:t>
            </a:r>
            <a:r>
              <a:rPr lang="es-ES" dirty="0" err="1" smtClean="0"/>
              <a:t>expansion</a:t>
            </a:r>
            <a:r>
              <a:rPr lang="es-ES" dirty="0" smtClean="0"/>
              <a:t> as a </a:t>
            </a:r>
            <a:r>
              <a:rPr lang="es-ES" dirty="0" err="1" smtClean="0"/>
              <a:t>guiding</a:t>
            </a:r>
            <a:r>
              <a:rPr lang="es-ES" dirty="0" smtClean="0"/>
              <a:t> </a:t>
            </a:r>
            <a:r>
              <a:rPr lang="es-ES" dirty="0" err="1" smtClean="0"/>
              <a:t>principle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r>
              <a:rPr lang="es-ES" dirty="0" smtClean="0"/>
              <a:t>	- N</a:t>
            </a:r>
            <a:r>
              <a:rPr lang="es-ES" baseline="-25000" dirty="0" smtClean="0"/>
              <a:t>C</a:t>
            </a:r>
            <a:r>
              <a:rPr lang="es-ES" dirty="0" smtClean="0"/>
              <a:t> </a:t>
            </a:r>
            <a:r>
              <a:rPr lang="es-ES" dirty="0" err="1" smtClean="0"/>
              <a:t>scaling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operators</a:t>
            </a:r>
            <a:r>
              <a:rPr lang="es-ES" dirty="0" smtClean="0"/>
              <a:t> in   </a:t>
            </a:r>
            <a:r>
              <a:rPr lang="es-ES" dirty="0" smtClean="0">
                <a:latin typeface="Blackadder ITC" pitchFamily="82" charset="0"/>
              </a:rPr>
              <a:t>L  </a:t>
            </a:r>
            <a:r>
              <a:rPr lang="es-ES" dirty="0" smtClean="0"/>
              <a:t> at LO in 1/N</a:t>
            </a:r>
            <a:r>
              <a:rPr lang="es-ES" baseline="-25000" dirty="0" smtClean="0"/>
              <a:t>C</a:t>
            </a:r>
            <a:r>
              <a:rPr lang="es-ES" dirty="0" smtClean="0"/>
              <a:t>:</a:t>
            </a:r>
          </a:p>
          <a:p>
            <a:r>
              <a:rPr lang="es-ES" dirty="0" smtClean="0"/>
              <a:t>		</a:t>
            </a:r>
            <a:r>
              <a:rPr lang="es-ES" dirty="0" smtClean="0">
                <a:latin typeface="Blackadder ITC" pitchFamily="82" charset="0"/>
              </a:rPr>
              <a:t>L</a:t>
            </a:r>
            <a:r>
              <a:rPr lang="es-ES" dirty="0" smtClean="0"/>
              <a:t>= … + </a:t>
            </a:r>
            <a:r>
              <a:rPr lang="es-ES" dirty="0" smtClean="0">
                <a:latin typeface="Symbol" pitchFamily="18" charset="2"/>
              </a:rPr>
              <a:t>l</a:t>
            </a:r>
            <a:r>
              <a:rPr lang="es-ES" dirty="0" smtClean="0">
                <a:latin typeface="Blackadder ITC" pitchFamily="82" charset="0"/>
              </a:rPr>
              <a:t> O </a:t>
            </a:r>
            <a:r>
              <a:rPr lang="es-ES" dirty="0" smtClean="0"/>
              <a:t>, </a:t>
            </a:r>
            <a:r>
              <a:rPr lang="es-ES" dirty="0" err="1" smtClean="0"/>
              <a:t>with</a:t>
            </a:r>
            <a:r>
              <a:rPr lang="es-ES" dirty="0" smtClean="0"/>
              <a:t> k </a:t>
            </a:r>
            <a:r>
              <a:rPr lang="es-ES" dirty="0" err="1" smtClean="0"/>
              <a:t>meson</a:t>
            </a:r>
            <a:r>
              <a:rPr lang="es-ES" dirty="0" smtClean="0"/>
              <a:t> </a:t>
            </a:r>
            <a:r>
              <a:rPr lang="es-ES" dirty="0" err="1" smtClean="0"/>
              <a:t>fields</a:t>
            </a:r>
            <a:r>
              <a:rPr lang="es-ES" dirty="0" smtClean="0"/>
              <a:t> </a:t>
            </a:r>
            <a:r>
              <a:rPr lang="es-ES" dirty="0" smtClean="0">
                <a:sym typeface="Wingdings" pitchFamily="2" charset="2"/>
              </a:rPr>
              <a:t>   </a:t>
            </a:r>
            <a:r>
              <a:rPr lang="es-ES" dirty="0" err="1" smtClean="0">
                <a:sym typeface="Wingdings" pitchFamily="2" charset="2"/>
              </a:rPr>
              <a:t>scales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like</a:t>
            </a:r>
            <a:r>
              <a:rPr lang="es-ES" dirty="0" smtClean="0">
                <a:sym typeface="Wingdings" pitchFamily="2" charset="2"/>
              </a:rPr>
              <a:t>   N</a:t>
            </a:r>
            <a:r>
              <a:rPr lang="es-ES" baseline="-25000" dirty="0" smtClean="0">
                <a:sym typeface="Wingdings" pitchFamily="2" charset="2"/>
              </a:rPr>
              <a:t>C</a:t>
            </a:r>
            <a:r>
              <a:rPr lang="es-ES" baseline="30000" dirty="0" smtClean="0">
                <a:sym typeface="Wingdings" pitchFamily="2" charset="2"/>
              </a:rPr>
              <a:t>1-k/2</a:t>
            </a:r>
            <a:endParaRPr lang="es-ES" baseline="30000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r>
              <a:rPr lang="es-ES" dirty="0" smtClean="0"/>
              <a:t>	- </a:t>
            </a:r>
            <a:r>
              <a:rPr lang="es-ES" dirty="0" err="1" smtClean="0"/>
              <a:t>Subleading</a:t>
            </a:r>
            <a:r>
              <a:rPr lang="es-ES" dirty="0" smtClean="0"/>
              <a:t> </a:t>
            </a:r>
            <a:r>
              <a:rPr lang="es-ES" dirty="0" err="1" smtClean="0"/>
              <a:t>operators</a:t>
            </a:r>
            <a:r>
              <a:rPr lang="es-ES" dirty="0" smtClean="0">
                <a:sym typeface="Wingdings" pitchFamily="2" charset="2"/>
              </a:rPr>
              <a:t> </a:t>
            </a:r>
            <a:r>
              <a:rPr lang="es-ES" dirty="0" err="1" smtClean="0">
                <a:sym typeface="Wingdings" pitchFamily="2" charset="2"/>
              </a:rPr>
              <a:t>subleading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scaling</a:t>
            </a:r>
            <a:r>
              <a:rPr lang="es-ES" dirty="0" smtClean="0">
                <a:sym typeface="Wingdings" pitchFamily="2" charset="2"/>
              </a:rPr>
              <a:t> in 1/N</a:t>
            </a:r>
            <a:r>
              <a:rPr lang="es-ES" baseline="-25000" dirty="0" smtClean="0">
                <a:sym typeface="Wingdings" pitchFamily="2" charset="2"/>
              </a:rPr>
              <a:t>C</a:t>
            </a:r>
            <a:r>
              <a:rPr lang="es-ES" dirty="0" smtClean="0">
                <a:sym typeface="Wingdings" pitchFamily="2" charset="2"/>
              </a:rPr>
              <a:t>  </a:t>
            </a:r>
            <a:endParaRPr lang="es-ES" dirty="0" smtClean="0"/>
          </a:p>
          <a:p>
            <a:r>
              <a:rPr lang="es-ES" dirty="0" smtClean="0"/>
              <a:t> 					(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respect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latter</a:t>
            </a:r>
            <a:r>
              <a:rPr lang="es-ES" dirty="0" smtClean="0"/>
              <a:t>)</a:t>
            </a:r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7215206" y="4123888"/>
            <a:ext cx="1928794" cy="59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[‘t Hooft’74, 75] </a:t>
            </a:r>
          </a:p>
          <a:p>
            <a:pPr algn="ctr">
              <a:lnSpc>
                <a:spcPct val="150000"/>
              </a:lnSpc>
            </a:pP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[Witten’79]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1142984"/>
            <a:ext cx="1928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[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Ecker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 et al.’89]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8786842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practical</a:t>
            </a:r>
            <a:r>
              <a:rPr lang="es-ES" dirty="0" smtClean="0"/>
              <a:t> </a:t>
            </a:r>
            <a:r>
              <a:rPr lang="es-ES" dirty="0" err="1" smtClean="0"/>
              <a:t>purposes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mesonic</a:t>
            </a:r>
            <a:r>
              <a:rPr lang="es-ES" dirty="0" smtClean="0"/>
              <a:t> </a:t>
            </a:r>
            <a:r>
              <a:rPr lang="es-ES" dirty="0" err="1" smtClean="0"/>
              <a:t>lagrangian</a:t>
            </a:r>
            <a:r>
              <a:rPr lang="es-ES" dirty="0" smtClean="0"/>
              <a:t> can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organised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form</a:t>
            </a: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r>
              <a:rPr lang="es-ES" dirty="0" err="1" smtClean="0"/>
              <a:t>Usually</a:t>
            </a:r>
            <a:r>
              <a:rPr lang="es-ES" dirty="0" smtClean="0"/>
              <a:t>, 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operators</a:t>
            </a:r>
            <a:r>
              <a:rPr lang="es-ES" dirty="0" smtClean="0"/>
              <a:t> are </a:t>
            </a:r>
            <a:r>
              <a:rPr lang="es-ES" dirty="0" err="1" smtClean="0"/>
              <a:t>built</a:t>
            </a:r>
            <a:r>
              <a:rPr lang="es-ES" dirty="0" smtClean="0"/>
              <a:t> 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lowest</a:t>
            </a:r>
            <a:r>
              <a:rPr lang="es-ES" dirty="0" smtClean="0"/>
              <a:t> </a:t>
            </a:r>
            <a:r>
              <a:rPr lang="es-ES" dirty="0" err="1" smtClean="0"/>
              <a:t>number</a:t>
            </a:r>
            <a:r>
              <a:rPr lang="es-ES" dirty="0" smtClean="0"/>
              <a:t> of </a:t>
            </a:r>
            <a:r>
              <a:rPr lang="es-ES" dirty="0" err="1" smtClean="0"/>
              <a:t>derivatives</a:t>
            </a:r>
            <a:r>
              <a:rPr lang="es-ES" dirty="0" smtClean="0"/>
              <a:t>  as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	-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operators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with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more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derivatives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tend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to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violate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	    	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asymptotic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high-energy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behaviour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	  	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prescribed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by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QCD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for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Green-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fuctions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form-factors</a:t>
            </a:r>
            <a:endParaRPr lang="es-E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s-E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s-E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	- in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some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cases,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higher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derivative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operators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		can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be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removed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by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means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of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EoM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 (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field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redefinitions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/>
          </a:p>
        </p:txBody>
      </p:sp>
      <p:pic>
        <p:nvPicPr>
          <p:cNvPr id="4" name="Picture 3" descr="pics_Page_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31" t="41667" r="32198" b="55208"/>
          <a:stretch>
            <a:fillRect/>
          </a:stretch>
        </p:blipFill>
        <p:spPr>
          <a:xfrm>
            <a:off x="571472" y="642919"/>
            <a:ext cx="7334301" cy="785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16" y="3000372"/>
            <a:ext cx="1928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[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Ecker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 et al.’89]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9454" y="4786322"/>
            <a:ext cx="1928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[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Xiao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 &amp; SC’08]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6578" y="4549983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[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Rosell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, 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Pich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, SC’04]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071546"/>
            <a:ext cx="82153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operators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Goldstones</a:t>
            </a:r>
            <a:r>
              <a:rPr lang="es-ES" dirty="0" smtClean="0"/>
              <a:t>    (no </a:t>
            </a:r>
            <a:r>
              <a:rPr lang="es-ES" dirty="0" err="1" smtClean="0"/>
              <a:t>Resonance</a:t>
            </a:r>
            <a:r>
              <a:rPr lang="es-ES" dirty="0" smtClean="0"/>
              <a:t>) are </a:t>
            </a:r>
            <a:r>
              <a:rPr lang="es-ES" dirty="0" err="1" smtClean="0"/>
              <a:t>those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>
                <a:latin typeface="Symbol" pitchFamily="18" charset="2"/>
              </a:rPr>
              <a:t>c</a:t>
            </a:r>
            <a:r>
              <a:rPr lang="es-ES" dirty="0" err="1" smtClean="0"/>
              <a:t>PT</a:t>
            </a:r>
            <a:r>
              <a:rPr lang="es-ES" dirty="0" smtClean="0"/>
              <a:t>:</a:t>
            </a:r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case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vectors</a:t>
            </a:r>
            <a:r>
              <a:rPr lang="es-ES" dirty="0" smtClean="0"/>
              <a:t>   (</a:t>
            </a:r>
            <a:r>
              <a:rPr lang="es-ES" sz="1400" dirty="0" smtClean="0"/>
              <a:t>in </a:t>
            </a:r>
            <a:r>
              <a:rPr lang="es-ES" sz="1400" dirty="0" err="1" smtClean="0"/>
              <a:t>the</a:t>
            </a:r>
            <a:r>
              <a:rPr lang="es-ES" sz="1400" dirty="0" smtClean="0"/>
              <a:t> </a:t>
            </a:r>
            <a:r>
              <a:rPr lang="es-ES" sz="1400" dirty="0" err="1" smtClean="0"/>
              <a:t>antisymmetric</a:t>
            </a:r>
            <a:r>
              <a:rPr lang="es-ES" sz="1400" dirty="0" smtClean="0"/>
              <a:t> tensor </a:t>
            </a:r>
            <a:r>
              <a:rPr lang="es-ES" sz="1400" dirty="0" err="1" smtClean="0"/>
              <a:t>form</a:t>
            </a:r>
            <a:r>
              <a:rPr lang="es-ES" sz="1400" dirty="0" smtClean="0"/>
              <a:t>.</a:t>
            </a:r>
            <a:r>
              <a:rPr lang="es-ES" dirty="0" smtClean="0"/>
              <a:t>),</a:t>
            </a:r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canonical free-</a:t>
            </a:r>
            <a:r>
              <a:rPr lang="es-ES" dirty="0" err="1" smtClean="0"/>
              <a:t>field</a:t>
            </a:r>
            <a:r>
              <a:rPr lang="es-ES" dirty="0" smtClean="0"/>
              <a:t>  </a:t>
            </a:r>
            <a:r>
              <a:rPr lang="es-ES" dirty="0" err="1" smtClean="0"/>
              <a:t>kinetic</a:t>
            </a:r>
            <a:r>
              <a:rPr lang="es-ES" dirty="0" smtClean="0"/>
              <a:t> </a:t>
            </a:r>
            <a:r>
              <a:rPr lang="es-ES" dirty="0" err="1" smtClean="0"/>
              <a:t>term</a:t>
            </a:r>
            <a:r>
              <a:rPr lang="es-ES" dirty="0" smtClean="0"/>
              <a:t> </a:t>
            </a:r>
            <a:r>
              <a:rPr lang="es-ES" dirty="0" err="1" smtClean="0"/>
              <a:t>given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   </a:t>
            </a:r>
          </a:p>
          <a:p>
            <a:endParaRPr lang="es-ES" dirty="0"/>
          </a:p>
        </p:txBody>
      </p:sp>
      <p:pic>
        <p:nvPicPr>
          <p:cNvPr id="3" name="Picture 2" descr="pics_Page_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323" t="55208" r="39567" b="41667"/>
          <a:stretch>
            <a:fillRect/>
          </a:stretch>
        </p:blipFill>
        <p:spPr>
          <a:xfrm>
            <a:off x="2571736" y="1928802"/>
            <a:ext cx="2857520" cy="571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142852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solidFill>
                  <a:srgbClr val="CC6600"/>
                </a:solidFill>
              </a:rPr>
              <a:t>At LO in 1/N</a:t>
            </a:r>
            <a:r>
              <a:rPr lang="es-ES" sz="2400" b="1" u="sng" baseline="-25000" dirty="0" smtClean="0">
                <a:solidFill>
                  <a:srgbClr val="CC6600"/>
                </a:solidFill>
              </a:rPr>
              <a:t>C</a:t>
            </a:r>
            <a:r>
              <a:rPr lang="es-ES" sz="2400" b="1" u="sng" dirty="0" smtClean="0">
                <a:solidFill>
                  <a:srgbClr val="CC6600"/>
                </a:solidFill>
              </a:rPr>
              <a:t>  </a:t>
            </a:r>
            <a:r>
              <a:rPr lang="es-ES" sz="2400" b="1" dirty="0" smtClean="0"/>
              <a:t>(</a:t>
            </a:r>
            <a:r>
              <a:rPr lang="es-ES" sz="1600" b="1" dirty="0" err="1" smtClean="0"/>
              <a:t>large</a:t>
            </a:r>
            <a:r>
              <a:rPr lang="es-ES" sz="1600" b="1" dirty="0" smtClean="0"/>
              <a:t> N</a:t>
            </a:r>
            <a:r>
              <a:rPr lang="es-ES" sz="1600" b="1" baseline="-25000" dirty="0" smtClean="0"/>
              <a:t>C</a:t>
            </a:r>
            <a:r>
              <a:rPr lang="es-ES" sz="2400" b="1" dirty="0" smtClean="0"/>
              <a:t>)</a:t>
            </a:r>
            <a:r>
              <a:rPr lang="es-ES" sz="2400" b="1" u="sng" dirty="0" smtClean="0">
                <a:solidFill>
                  <a:srgbClr val="CC6600"/>
                </a:solidFill>
              </a:rPr>
              <a:t>:</a:t>
            </a:r>
            <a:endParaRPr lang="es-ES" sz="2400" b="1" u="sng" dirty="0">
              <a:solidFill>
                <a:srgbClr val="CC6600"/>
              </a:solidFill>
            </a:endParaRPr>
          </a:p>
        </p:txBody>
      </p:sp>
      <p:pic>
        <p:nvPicPr>
          <p:cNvPr id="5" name="Picture 4" descr="pics_Page_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901" t="60337" r="32084" b="36458"/>
          <a:stretch>
            <a:fillRect/>
          </a:stretch>
        </p:blipFill>
        <p:spPr>
          <a:xfrm>
            <a:off x="2571736" y="3643314"/>
            <a:ext cx="5357851" cy="714380"/>
          </a:xfrm>
          <a:prstGeom prst="rect">
            <a:avLst/>
          </a:prstGeom>
        </p:spPr>
      </p:pic>
      <p:pic>
        <p:nvPicPr>
          <p:cNvPr id="6" name="Picture 5" descr="pics_Page_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127" t="66667" r="31507" b="29951"/>
          <a:stretch>
            <a:fillRect/>
          </a:stretch>
        </p:blipFill>
        <p:spPr>
          <a:xfrm>
            <a:off x="2571736" y="5286388"/>
            <a:ext cx="5429288" cy="714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7950" y="2214554"/>
            <a:ext cx="1928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[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Ecker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 et al.’89]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5074" y="1857364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[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Gasser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 &amp; Leutwyler’84,85]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7950" y="4264231"/>
            <a:ext cx="1928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[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Ecker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 et al.’89]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7950" y="6215082"/>
            <a:ext cx="1928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[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Ecker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 et al.’89]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15074" y="5929330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[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Gasser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 &amp; Leutwyler’84]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071546"/>
            <a:ext cx="821537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naive</a:t>
            </a:r>
            <a:r>
              <a:rPr lang="es-ES" dirty="0" smtClean="0"/>
              <a:t> dimensional </a:t>
            </a:r>
            <a:r>
              <a:rPr lang="es-ES" dirty="0" err="1" smtClean="0"/>
              <a:t>analysis</a:t>
            </a:r>
            <a:r>
              <a:rPr lang="es-ES" dirty="0" smtClean="0"/>
              <a:t> </a:t>
            </a:r>
            <a:r>
              <a:rPr lang="es-ES" dirty="0" err="1" smtClean="0"/>
              <a:t>tells</a:t>
            </a:r>
            <a:r>
              <a:rPr lang="es-ES" dirty="0" smtClean="0"/>
              <a:t> </a:t>
            </a:r>
            <a:r>
              <a:rPr lang="es-ES" dirty="0" err="1" smtClean="0"/>
              <a:t>us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dirty="0" smtClean="0"/>
              <a:t>	- </a:t>
            </a:r>
            <a:r>
              <a:rPr lang="es-ES" dirty="0" err="1" smtClean="0"/>
              <a:t>The</a:t>
            </a:r>
            <a:r>
              <a:rPr lang="es-ES" dirty="0" smtClean="0"/>
              <a:t> LO </a:t>
            </a:r>
            <a:r>
              <a:rPr lang="es-ES" dirty="0" err="1" smtClean="0"/>
              <a:t>amplitude</a:t>
            </a:r>
            <a:r>
              <a:rPr lang="es-ES" dirty="0" smtClean="0"/>
              <a:t> </a:t>
            </a:r>
            <a:r>
              <a:rPr lang="es-ES" dirty="0" err="1" smtClean="0"/>
              <a:t>scales</a:t>
            </a:r>
            <a:r>
              <a:rPr lang="es-ES" dirty="0" smtClean="0"/>
              <a:t> </a:t>
            </a:r>
            <a:r>
              <a:rPr lang="es-ES" dirty="0" err="1" smtClean="0"/>
              <a:t>like</a:t>
            </a:r>
            <a:r>
              <a:rPr lang="es-ES" dirty="0" smtClean="0"/>
              <a:t>    	</a:t>
            </a:r>
            <a:r>
              <a:rPr lang="es-ES" dirty="0" smtClean="0">
                <a:latin typeface="Blackadder ITC" pitchFamily="82" charset="0"/>
              </a:rPr>
              <a:t>M</a:t>
            </a:r>
            <a:r>
              <a:rPr lang="es-ES" dirty="0" smtClean="0"/>
              <a:t>  </a:t>
            </a:r>
            <a:r>
              <a:rPr lang="es-ES" dirty="0" smtClean="0">
                <a:latin typeface="Times New Roman"/>
                <a:cs typeface="Times New Roman"/>
              </a:rPr>
              <a:t>~ </a:t>
            </a:r>
            <a:r>
              <a:rPr lang="es-ES" dirty="0" smtClean="0"/>
              <a:t>p</a:t>
            </a:r>
            <a:r>
              <a:rPr lang="es-ES" baseline="30000" dirty="0" smtClean="0"/>
              <a:t>2</a:t>
            </a:r>
            <a:r>
              <a:rPr lang="es-ES" dirty="0" smtClean="0"/>
              <a:t>   </a:t>
            </a:r>
          </a:p>
          <a:p>
            <a:r>
              <a:rPr lang="es-ES" dirty="0" smtClean="0"/>
              <a:t>		</a:t>
            </a:r>
          </a:p>
          <a:p>
            <a:r>
              <a:rPr lang="es-ES" dirty="0" smtClean="0"/>
              <a:t>	- </a:t>
            </a:r>
            <a:r>
              <a:rPr lang="es-ES" dirty="0" err="1" smtClean="0"/>
              <a:t>The</a:t>
            </a:r>
            <a:r>
              <a:rPr lang="es-ES" dirty="0" smtClean="0"/>
              <a:t> NLO </a:t>
            </a:r>
            <a:r>
              <a:rPr lang="es-ES" dirty="0" err="1" smtClean="0"/>
              <a:t>one-loop</a:t>
            </a:r>
            <a:r>
              <a:rPr lang="es-ES" dirty="0" smtClean="0"/>
              <a:t> </a:t>
            </a:r>
            <a:r>
              <a:rPr lang="es-ES" dirty="0" err="1" smtClean="0"/>
              <a:t>amplitude</a:t>
            </a:r>
            <a:r>
              <a:rPr lang="es-ES" dirty="0" smtClean="0"/>
              <a:t> </a:t>
            </a:r>
            <a:r>
              <a:rPr lang="es-ES" dirty="0" smtClean="0">
                <a:sym typeface="Wingdings" pitchFamily="2" charset="2"/>
              </a:rPr>
              <a:t></a:t>
            </a:r>
            <a:r>
              <a:rPr lang="es-ES" dirty="0" smtClean="0"/>
              <a:t> 	</a:t>
            </a:r>
            <a:r>
              <a:rPr lang="es-ES" dirty="0" smtClean="0">
                <a:latin typeface="Blackadder ITC" pitchFamily="82" charset="0"/>
              </a:rPr>
              <a:t>M</a:t>
            </a:r>
            <a:r>
              <a:rPr lang="es-ES" dirty="0" smtClean="0"/>
              <a:t>  </a:t>
            </a:r>
            <a:r>
              <a:rPr lang="es-ES" dirty="0" smtClean="0">
                <a:latin typeface="Times New Roman"/>
                <a:cs typeface="Times New Roman"/>
              </a:rPr>
              <a:t>~ </a:t>
            </a:r>
            <a:r>
              <a:rPr lang="es-ES" dirty="0" smtClean="0"/>
              <a:t>p</a:t>
            </a:r>
            <a:r>
              <a:rPr lang="es-ES" baseline="30000" dirty="0" smtClean="0"/>
              <a:t>4</a:t>
            </a:r>
            <a:r>
              <a:rPr lang="es-ES" dirty="0" smtClean="0"/>
              <a:t> </a:t>
            </a:r>
            <a:r>
              <a:rPr lang="es-ES" dirty="0" err="1" smtClean="0"/>
              <a:t>ln</a:t>
            </a:r>
            <a:r>
              <a:rPr lang="es-ES" dirty="0" smtClean="0"/>
              <a:t>(-p</a:t>
            </a:r>
            <a:r>
              <a:rPr lang="es-ES" baseline="30000" dirty="0" smtClean="0"/>
              <a:t>2</a:t>
            </a:r>
            <a:r>
              <a:rPr lang="es-ES" dirty="0" smtClean="0"/>
              <a:t>)  </a:t>
            </a:r>
          </a:p>
          <a:p>
            <a:endParaRPr lang="es-ES" dirty="0" smtClean="0"/>
          </a:p>
          <a:p>
            <a:r>
              <a:rPr lang="es-ES" dirty="0" smtClean="0"/>
              <a:t>	  	</a:t>
            </a:r>
            <a:r>
              <a:rPr lang="es-ES" dirty="0" smtClean="0">
                <a:sym typeface="Wingdings" pitchFamily="2" charset="2"/>
              </a:rPr>
              <a:t>UV-</a:t>
            </a:r>
            <a:r>
              <a:rPr lang="es-ES" dirty="0" err="1" smtClean="0">
                <a:sym typeface="Wingdings" pitchFamily="2" charset="2"/>
              </a:rPr>
              <a:t>divergences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smtClean="0"/>
              <a:t>  </a:t>
            </a:r>
            <a:r>
              <a:rPr lang="es-ES" dirty="0" smtClean="0">
                <a:latin typeface="Blackadder ITC" pitchFamily="82" charset="0"/>
              </a:rPr>
              <a:t>M</a:t>
            </a:r>
            <a:r>
              <a:rPr lang="es-ES" dirty="0" smtClean="0"/>
              <a:t>  </a:t>
            </a:r>
            <a:r>
              <a:rPr lang="es-ES" dirty="0" smtClean="0">
                <a:latin typeface="Times New Roman"/>
                <a:cs typeface="Times New Roman"/>
              </a:rPr>
              <a:t>~ </a:t>
            </a:r>
            <a:r>
              <a:rPr lang="es-ES" dirty="0" smtClean="0">
                <a:latin typeface="Symbol" pitchFamily="18" charset="2"/>
                <a:cs typeface="Times New Roman"/>
              </a:rPr>
              <a:t>l</a:t>
            </a:r>
            <a:r>
              <a:rPr lang="es-ES" baseline="-25000" dirty="0" smtClean="0">
                <a:latin typeface="Times New Roman"/>
                <a:cs typeface="Times New Roman"/>
              </a:rPr>
              <a:t>∞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smtClean="0"/>
              <a:t>p</a:t>
            </a:r>
            <a:r>
              <a:rPr lang="es-ES" baseline="30000" dirty="0" smtClean="0"/>
              <a:t>4</a:t>
            </a:r>
            <a:r>
              <a:rPr lang="es-ES" dirty="0" smtClean="0"/>
              <a:t>        </a:t>
            </a:r>
            <a:r>
              <a:rPr lang="es-ES" u="sng" dirty="0" smtClean="0"/>
              <a:t>(NLO in 1/N</a:t>
            </a:r>
            <a:r>
              <a:rPr lang="es-ES" u="sng" baseline="-25000" dirty="0" smtClean="0"/>
              <a:t>C</a:t>
            </a:r>
            <a:r>
              <a:rPr lang="es-ES" u="sng" dirty="0" smtClean="0"/>
              <a:t>)</a:t>
            </a:r>
          </a:p>
          <a:p>
            <a:endParaRPr lang="es-ES" dirty="0" smtClean="0"/>
          </a:p>
          <a:p>
            <a:r>
              <a:rPr lang="es-ES" dirty="0" smtClean="0"/>
              <a:t>	  		</a:t>
            </a:r>
            <a:r>
              <a:rPr lang="es-ES" dirty="0" smtClean="0">
                <a:sym typeface="Wingdings" pitchFamily="2" charset="2"/>
              </a:rPr>
              <a:t>O(p</a:t>
            </a:r>
            <a:r>
              <a:rPr lang="es-ES" baseline="30000" dirty="0" smtClean="0">
                <a:sym typeface="Wingdings" pitchFamily="2" charset="2"/>
              </a:rPr>
              <a:t>4</a:t>
            </a:r>
            <a:r>
              <a:rPr lang="es-ES" dirty="0" smtClean="0">
                <a:sym typeface="Wingdings" pitchFamily="2" charset="2"/>
              </a:rPr>
              <a:t>) </a:t>
            </a:r>
            <a:r>
              <a:rPr lang="es-ES" dirty="0" err="1" smtClean="0">
                <a:sym typeface="Wingdings" pitchFamily="2" charset="2"/>
              </a:rPr>
              <a:t>subleading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operators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to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renormalize</a:t>
            </a:r>
            <a:r>
              <a:rPr lang="es-ES" dirty="0" smtClean="0"/>
              <a:t> </a:t>
            </a:r>
          </a:p>
          <a:p>
            <a:r>
              <a:rPr lang="es-ES" dirty="0" smtClean="0"/>
              <a:t>  </a:t>
            </a:r>
          </a:p>
          <a:p>
            <a:endParaRPr lang="es-ES" dirty="0" smtClean="0"/>
          </a:p>
          <a:p>
            <a:r>
              <a:rPr lang="es-ES" dirty="0" err="1" smtClean="0"/>
              <a:t>E.g.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case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>
                <a:latin typeface="Symbol" pitchFamily="18" charset="2"/>
              </a:rPr>
              <a:t>pp</a:t>
            </a:r>
            <a:r>
              <a:rPr lang="es-ES" dirty="0" smtClean="0"/>
              <a:t>-VFF,  </a:t>
            </a:r>
          </a:p>
          <a:p>
            <a:endParaRPr lang="es-ES" dirty="0" smtClean="0"/>
          </a:p>
          <a:p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7158" y="142852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solidFill>
                  <a:srgbClr val="CC6600"/>
                </a:solidFill>
              </a:rPr>
              <a:t>At NLO in 1/N</a:t>
            </a:r>
            <a:r>
              <a:rPr lang="es-ES" sz="2400" b="1" u="sng" baseline="-25000" dirty="0" smtClean="0">
                <a:solidFill>
                  <a:srgbClr val="CC6600"/>
                </a:solidFill>
              </a:rPr>
              <a:t>C</a:t>
            </a:r>
            <a:r>
              <a:rPr lang="es-ES" sz="2400" b="1" u="sng" dirty="0" smtClean="0">
                <a:solidFill>
                  <a:srgbClr val="CC6600"/>
                </a:solidFill>
              </a:rPr>
              <a:t>  </a:t>
            </a:r>
            <a:r>
              <a:rPr lang="es-ES" sz="2400" b="1" dirty="0" smtClean="0"/>
              <a:t>(</a:t>
            </a:r>
            <a:r>
              <a:rPr lang="es-ES" sz="1600" b="1" dirty="0" err="1" smtClean="0"/>
              <a:t>loops</a:t>
            </a:r>
            <a:r>
              <a:rPr lang="es-ES" sz="1600" b="1" dirty="0" smtClean="0"/>
              <a:t> + NLO </a:t>
            </a:r>
            <a:r>
              <a:rPr lang="es-ES" sz="1600" b="1" dirty="0" err="1" smtClean="0"/>
              <a:t>tree-level</a:t>
            </a:r>
            <a:r>
              <a:rPr lang="es-ES" sz="2400" b="1" dirty="0" smtClean="0"/>
              <a:t>)</a:t>
            </a:r>
            <a:r>
              <a:rPr lang="es-ES" sz="2400" b="1" u="sng" dirty="0" smtClean="0">
                <a:solidFill>
                  <a:srgbClr val="CC6600"/>
                </a:solidFill>
              </a:rPr>
              <a:t>:</a:t>
            </a:r>
            <a:endParaRPr lang="es-ES" sz="2400" b="1" u="sng" dirty="0">
              <a:solidFill>
                <a:srgbClr val="CC6600"/>
              </a:solidFill>
            </a:endParaRPr>
          </a:p>
        </p:txBody>
      </p:sp>
      <p:pic>
        <p:nvPicPr>
          <p:cNvPr id="6" name="Picture 5" descr="pics_Page_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761" t="80193" r="28909" b="13043"/>
          <a:stretch>
            <a:fillRect/>
          </a:stretch>
        </p:blipFill>
        <p:spPr>
          <a:xfrm>
            <a:off x="1362457" y="4786298"/>
            <a:ext cx="6924319" cy="1643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9322" y="571480"/>
            <a:ext cx="335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[Ruiz-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Femenía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, 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Portoles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, Rosell’07]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7950" y="285728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[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Rosell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, 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Pich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, SC’04]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7950" y="6193057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[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Rosell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, 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Pich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 &amp; SC’04]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29322" y="857232"/>
            <a:ext cx="335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[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Kampf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, </a:t>
            </a:r>
            <a:r>
              <a:rPr lang="es-ES" sz="1400" dirty="0" err="1" smtClean="0">
                <a:solidFill>
                  <a:srgbClr val="C00000"/>
                </a:solidFill>
                <a:latin typeface="+mj-lt"/>
              </a:rPr>
              <a:t>Novotny</a:t>
            </a:r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, Trnka’09]</a:t>
            </a:r>
          </a:p>
          <a:p>
            <a:pPr algn="ctr"/>
            <a:r>
              <a:rPr lang="es-ES" sz="1400" dirty="0" smtClean="0">
                <a:solidFill>
                  <a:srgbClr val="C00000"/>
                </a:solidFill>
                <a:latin typeface="+mj-lt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500042"/>
            <a:ext cx="75009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 err="1" smtClean="0"/>
              <a:t>However</a:t>
            </a:r>
            <a:r>
              <a:rPr lang="es-ES" dirty="0" smtClean="0"/>
              <a:t>,    </a:t>
            </a:r>
            <a:r>
              <a:rPr lang="es-ES" dirty="0" err="1" smtClean="0"/>
              <a:t>higher</a:t>
            </a:r>
            <a:r>
              <a:rPr lang="es-ES" dirty="0" smtClean="0"/>
              <a:t> </a:t>
            </a:r>
            <a:r>
              <a:rPr lang="es-ES" dirty="0" err="1" smtClean="0"/>
              <a:t>power</a:t>
            </a:r>
            <a:r>
              <a:rPr lang="es-ES" dirty="0" smtClean="0"/>
              <a:t> </a:t>
            </a:r>
            <a:r>
              <a:rPr lang="es-ES" dirty="0" err="1" smtClean="0"/>
              <a:t>corrections</a:t>
            </a:r>
            <a:r>
              <a:rPr lang="es-ES" dirty="0" smtClean="0"/>
              <a:t>       (  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e.g.</a:t>
            </a:r>
            <a:r>
              <a:rPr lang="es-ES" dirty="0" smtClean="0"/>
              <a:t>  </a:t>
            </a:r>
            <a:r>
              <a:rPr lang="es-ES" dirty="0" smtClean="0">
                <a:latin typeface="Blackadder ITC" pitchFamily="82" charset="0"/>
              </a:rPr>
              <a:t>M</a:t>
            </a:r>
            <a:r>
              <a:rPr lang="es-ES" dirty="0" smtClean="0"/>
              <a:t> </a:t>
            </a:r>
            <a:r>
              <a:rPr lang="es-ES" dirty="0" smtClean="0">
                <a:latin typeface="Times New Roman"/>
                <a:cs typeface="Times New Roman"/>
              </a:rPr>
              <a:t>~</a:t>
            </a:r>
            <a:r>
              <a:rPr lang="es-ES" dirty="0" smtClean="0"/>
              <a:t>  p</a:t>
            </a:r>
            <a:r>
              <a:rPr lang="es-ES" baseline="30000" dirty="0" smtClean="0"/>
              <a:t>4</a:t>
            </a:r>
            <a:r>
              <a:rPr lang="es-ES" dirty="0" smtClean="0"/>
              <a:t>  )</a:t>
            </a:r>
          </a:p>
          <a:p>
            <a:r>
              <a:rPr lang="es-ES" dirty="0" smtClean="0"/>
              <a:t>		</a:t>
            </a:r>
          </a:p>
          <a:p>
            <a:r>
              <a:rPr lang="es-ES" dirty="0" smtClean="0"/>
              <a:t>		</a:t>
            </a:r>
            <a:r>
              <a:rPr lang="es-ES" dirty="0" err="1" smtClean="0"/>
              <a:t>may</a:t>
            </a:r>
            <a:r>
              <a:rPr lang="es-ES" dirty="0" smtClean="0"/>
              <a:t> look </a:t>
            </a:r>
            <a:r>
              <a:rPr lang="es-ES" dirty="0" err="1" smtClean="0"/>
              <a:t>potentially</a:t>
            </a:r>
            <a:r>
              <a:rPr lang="es-ES" dirty="0" smtClean="0"/>
              <a:t> </a:t>
            </a:r>
            <a:r>
              <a:rPr lang="es-ES" dirty="0" err="1" smtClean="0"/>
              <a:t>dangerous</a:t>
            </a:r>
            <a:r>
              <a:rPr lang="es-ES" dirty="0" smtClean="0"/>
              <a:t>  </a:t>
            </a:r>
            <a:r>
              <a:rPr lang="es-ES" dirty="0" err="1" smtClean="0"/>
              <a:t>if</a:t>
            </a:r>
            <a:r>
              <a:rPr lang="es-ES" dirty="0" smtClean="0"/>
              <a:t>  p</a:t>
            </a:r>
            <a:r>
              <a:rPr lang="es-ES" baseline="30000" dirty="0" smtClean="0"/>
              <a:t>2</a:t>
            </a:r>
            <a:r>
              <a:rPr lang="es-ES" dirty="0" smtClean="0"/>
              <a:t> </a:t>
            </a:r>
            <a:r>
              <a:rPr lang="es-ES" dirty="0" smtClean="0">
                <a:latin typeface="Times New Roman"/>
                <a:cs typeface="Times New Roman"/>
              </a:rPr>
              <a:t>~</a:t>
            </a:r>
            <a:r>
              <a:rPr lang="es-ES" dirty="0" smtClean="0"/>
              <a:t> M</a:t>
            </a:r>
            <a:r>
              <a:rPr lang="es-ES" baseline="-25000" dirty="0" smtClean="0"/>
              <a:t>R</a:t>
            </a:r>
            <a:r>
              <a:rPr lang="es-ES" baseline="30000" dirty="0" smtClean="0"/>
              <a:t>2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>
                <a:sym typeface="Wingdings" pitchFamily="2" charset="2"/>
              </a:rPr>
              <a:t>	 as </a:t>
            </a:r>
            <a:r>
              <a:rPr lang="es-ES" dirty="0" err="1" smtClean="0">
                <a:sym typeface="Wingdings" pitchFamily="2" charset="2"/>
              </a:rPr>
              <a:t>there</a:t>
            </a:r>
            <a:r>
              <a:rPr lang="es-ES" dirty="0" smtClean="0">
                <a:sym typeface="Wingdings" pitchFamily="2" charset="2"/>
              </a:rPr>
              <a:t> no </a:t>
            </a:r>
            <a:r>
              <a:rPr lang="es-ES" dirty="0" err="1" smtClean="0">
                <a:sym typeface="Wingdings" pitchFamily="2" charset="2"/>
              </a:rPr>
              <a:t>characteristic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scale</a:t>
            </a:r>
            <a:r>
              <a:rPr lang="es-ES" dirty="0" smtClean="0">
                <a:sym typeface="Wingdings" pitchFamily="2" charset="2"/>
              </a:rPr>
              <a:t>  </a:t>
            </a:r>
            <a:r>
              <a:rPr lang="es-ES" dirty="0" err="1" smtClean="0">
                <a:latin typeface="Symbol" pitchFamily="18" charset="2"/>
                <a:sym typeface="Wingdings" pitchFamily="2" charset="2"/>
              </a:rPr>
              <a:t>L</a:t>
            </a:r>
            <a:r>
              <a:rPr lang="es-ES" baseline="-25000" dirty="0" err="1" smtClean="0">
                <a:sym typeface="Wingdings" pitchFamily="2" charset="2"/>
              </a:rPr>
              <a:t>R</a:t>
            </a:r>
            <a:r>
              <a:rPr lang="es-ES" baseline="-25000" dirty="0" err="1" smtClean="0">
                <a:latin typeface="Symbol" pitchFamily="18" charset="2"/>
                <a:sym typeface="Wingdings" pitchFamily="2" charset="2"/>
              </a:rPr>
              <a:t>c</a:t>
            </a:r>
            <a:r>
              <a:rPr lang="es-ES" baseline="-25000" dirty="0" err="1" smtClean="0">
                <a:sym typeface="Wingdings" pitchFamily="2" charset="2"/>
              </a:rPr>
              <a:t>T</a:t>
            </a:r>
            <a:r>
              <a:rPr lang="es-ES" dirty="0" smtClean="0"/>
              <a:t>      </a:t>
            </a:r>
          </a:p>
          <a:p>
            <a:endParaRPr lang="es-ES" dirty="0" smtClean="0"/>
          </a:p>
          <a:p>
            <a:r>
              <a:rPr lang="es-ES" dirty="0" smtClean="0"/>
              <a:t>		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suppresses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NLO </a:t>
            </a:r>
            <a:r>
              <a:rPr lang="es-ES" dirty="0" err="1" smtClean="0"/>
              <a:t>for</a:t>
            </a:r>
            <a:r>
              <a:rPr lang="es-ES" dirty="0" smtClean="0"/>
              <a:t>    p </a:t>
            </a:r>
            <a:r>
              <a:rPr lang="es-ES" sz="1400" dirty="0" smtClean="0"/>
              <a:t>&lt;&lt;</a:t>
            </a:r>
            <a:r>
              <a:rPr lang="es-ES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es-ES" dirty="0" err="1" smtClean="0">
                <a:latin typeface="Symbol" pitchFamily="18" charset="2"/>
                <a:sym typeface="Wingdings" pitchFamily="2" charset="2"/>
              </a:rPr>
              <a:t>L</a:t>
            </a:r>
            <a:r>
              <a:rPr lang="es-ES" baseline="-25000" dirty="0" err="1" smtClean="0">
                <a:sym typeface="Wingdings" pitchFamily="2" charset="2"/>
              </a:rPr>
              <a:t>R</a:t>
            </a:r>
            <a:r>
              <a:rPr lang="es-ES" baseline="-25000" dirty="0" err="1" smtClean="0">
                <a:latin typeface="Symbol" pitchFamily="18" charset="2"/>
                <a:sym typeface="Wingdings" pitchFamily="2" charset="2"/>
              </a:rPr>
              <a:t>c</a:t>
            </a:r>
            <a:r>
              <a:rPr lang="es-ES" baseline="-25000" dirty="0" err="1" smtClean="0">
                <a:sym typeface="Wingdings" pitchFamily="2" charset="2"/>
              </a:rPr>
              <a:t>T</a:t>
            </a:r>
            <a:r>
              <a:rPr lang="es-ES" dirty="0" smtClean="0"/>
              <a:t> </a:t>
            </a:r>
          </a:p>
          <a:p>
            <a:pPr lvl="1"/>
            <a:r>
              <a:rPr lang="es-ES" dirty="0" smtClean="0"/>
              <a:t>	</a:t>
            </a:r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r>
              <a:rPr lang="es-ES" dirty="0" smtClean="0"/>
              <a:t>A </a:t>
            </a:r>
            <a:r>
              <a:rPr lang="es-ES" dirty="0" err="1" smtClean="0"/>
              <a:t>solution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issue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achieved</a:t>
            </a:r>
            <a:r>
              <a:rPr lang="es-ES" dirty="0" smtClean="0"/>
              <a:t> </a:t>
            </a:r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 lvl="1"/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means</a:t>
            </a:r>
            <a:r>
              <a:rPr lang="es-ES" dirty="0" smtClean="0"/>
              <a:t> of </a:t>
            </a:r>
            <a:r>
              <a:rPr lang="es-ES" dirty="0" err="1" smtClean="0"/>
              <a:t>meson</a:t>
            </a:r>
            <a:r>
              <a:rPr lang="es-ES" dirty="0" smtClean="0"/>
              <a:t> </a:t>
            </a:r>
            <a:r>
              <a:rPr lang="es-ES" dirty="0" err="1" smtClean="0"/>
              <a:t>field</a:t>
            </a:r>
            <a:r>
              <a:rPr lang="es-ES" dirty="0" smtClean="0"/>
              <a:t> </a:t>
            </a:r>
            <a:r>
              <a:rPr lang="es-ES" dirty="0" err="1" smtClean="0"/>
              <a:t>redefinitions</a:t>
            </a:r>
            <a:endParaRPr lang="es-ES" dirty="0" smtClean="0"/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	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case of </a:t>
            </a:r>
            <a:r>
              <a:rPr lang="es-ES" dirty="0" err="1" smtClean="0"/>
              <a:t>the</a:t>
            </a:r>
            <a:r>
              <a:rPr lang="es-ES" dirty="0" smtClean="0"/>
              <a:t>  </a:t>
            </a:r>
            <a:r>
              <a:rPr lang="es-ES" dirty="0" err="1" smtClean="0">
                <a:latin typeface="Symbol" pitchFamily="18" charset="2"/>
              </a:rPr>
              <a:t>pp</a:t>
            </a:r>
            <a:r>
              <a:rPr lang="es-ES" dirty="0" smtClean="0"/>
              <a:t>-VFF…</a:t>
            </a:r>
          </a:p>
          <a:p>
            <a:pPr lvl="1"/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14348" y="2133600"/>
            <a:ext cx="7858180" cy="89005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rtl="0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sz="4400" kern="1200" err="1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pp</a:t>
            </a:r>
            <a:r>
              <a:rPr lang="es-ES_tradnl" sz="4400" kern="120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-</a:t>
            </a:r>
            <a:r>
              <a:rPr lang="es-ES_tradnl" sz="4400" kern="120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Vector  </a:t>
            </a:r>
            <a:r>
              <a:rPr lang="es-ES_tradnl" sz="4400" kern="1200" err="1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Form</a:t>
            </a:r>
            <a:r>
              <a:rPr lang="es-ES_tradnl" sz="4400" kern="120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 Factor</a:t>
            </a:r>
            <a:endParaRPr lang="es-ES" sz="4400" kern="1200">
              <a:solidFill>
                <a:srgbClr val="FFFF00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iseño personalizado">
  <a:themeElements>
    <a:clrScheme name="3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iseño personalizado">
  <a:themeElements>
    <a:clrScheme name="3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iseño personalizado">
  <a:themeElements>
    <a:clrScheme name="3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iseño personalizado">
  <a:themeElements>
    <a:clrScheme name="3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iseño personalizado">
  <a:themeElements>
    <a:clrScheme name="3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22411</TotalTime>
  <Words>741</Words>
  <Application>Microsoft Office PowerPoint</Application>
  <PresentationFormat>On-screen Show (4:3)</PresentationFormat>
  <Paragraphs>431</Paragraphs>
  <Slides>37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3_Diseño personalizado</vt:lpstr>
      <vt:lpstr>5_Diseño personalizado</vt:lpstr>
      <vt:lpstr>6_Diseño personalizado</vt:lpstr>
      <vt:lpstr>9_Diseño personalizado</vt:lpstr>
      <vt:lpstr>4_Diseño personalizado</vt:lpstr>
      <vt:lpstr>Field redefinitions and   renormalization group equations   in RcT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Instituto de Fisica Corpuscular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Resonance Lagrangian Renormalization for VFF at One Loop</dc:title>
  <dc:creator>Juanjo Sanz</dc:creator>
  <cp:lastModifiedBy>cillero</cp:lastModifiedBy>
  <cp:revision>620</cp:revision>
  <dcterms:created xsi:type="dcterms:W3CDTF">2004-01-26T16:35:54Z</dcterms:created>
  <dcterms:modified xsi:type="dcterms:W3CDTF">2009-07-03T10:22:09Z</dcterms:modified>
</cp:coreProperties>
</file>